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71" r:id="rId12"/>
    <p:sldId id="265" r:id="rId13"/>
    <p:sldId id="266" r:id="rId14"/>
    <p:sldId id="267" r:id="rId15"/>
    <p:sldId id="268" r:id="rId16"/>
    <p:sldId id="269" r:id="rId17"/>
    <p:sldId id="27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26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FE0B61B0-8655-407B-9982-5035B04CE23A}"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98FCD-9205-4663-990F-B7BDE2B39B03}"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FE0B61B0-8655-407B-9982-5035B04CE23A}"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98FCD-9205-4663-990F-B7BDE2B39B03}"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FE0B61B0-8655-407B-9982-5035B04CE23A}"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98FCD-9205-4663-990F-B7BDE2B39B03}"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FE0B61B0-8655-407B-9982-5035B04CE23A}"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98FCD-9205-4663-990F-B7BDE2B39B03}"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FE0B61B0-8655-407B-9982-5035B04CE23A}"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98FCD-9205-4663-990F-B7BDE2B39B03}"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FE0B61B0-8655-407B-9982-5035B04CE23A}"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B98FCD-9205-4663-990F-B7BDE2B39B03}"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FE0B61B0-8655-407B-9982-5035B04CE23A}"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B98FCD-9205-4663-990F-B7BDE2B39B03}"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FE0B61B0-8655-407B-9982-5035B04CE23A}"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B98FCD-9205-4663-990F-B7BDE2B39B03}"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0B61B0-8655-407B-9982-5035B04CE23A}"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B98FCD-9205-4663-990F-B7BDE2B39B03}"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FE0B61B0-8655-407B-9982-5035B04CE23A}"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B98FCD-9205-4663-990F-B7BDE2B39B03}"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FE0B61B0-8655-407B-9982-5035B04CE23A}"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B98FCD-9205-4663-990F-B7BDE2B39B03}"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0B61B0-8655-407B-9982-5035B04CE23A}"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B98FCD-9205-4663-990F-B7BDE2B39B0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4.xml"/><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image" Target="../media/image16.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0.jpeg"/><Relationship Id="rId1" Type="http://schemas.openxmlformats.org/officeDocument/2006/relationships/image" Target="../media/image19.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7.jpeg"/><Relationship Id="rId1"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9.png"/><Relationship Id="rId1"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1.png"/><Relationship Id="rId1" Type="http://schemas.openxmlformats.org/officeDocument/2006/relationships/image" Target="../media/image10.png"/></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image" Target="../media/image12.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4" name="TextBox 3"/>
          <p:cNvSpPr txBox="1"/>
          <p:nvPr/>
        </p:nvSpPr>
        <p:spPr>
          <a:xfrm>
            <a:off x="1570138" y="1216404"/>
            <a:ext cx="9404059" cy="1471621"/>
          </a:xfrm>
          <a:prstGeom prst="rect">
            <a:avLst/>
          </a:prstGeom>
          <a:noFill/>
        </p:spPr>
        <p:txBody>
          <a:bodyPr wrap="square" rtlCol="0">
            <a:spAutoFit/>
          </a:bodyPr>
          <a:lstStyle/>
          <a:p>
            <a:pPr algn="ctr">
              <a:lnSpc>
                <a:spcPct val="130000"/>
              </a:lnSpc>
              <a:spcBef>
                <a:spcPts val="0"/>
              </a:spcBef>
              <a:spcAft>
                <a:spcPts val="0"/>
              </a:spcAft>
            </a:pPr>
            <a:r>
              <a:rPr lang="en-US" sz="3600" b="1">
                <a:solidFill>
                  <a:srgbClr val="7030A0"/>
                </a:solidFill>
                <a:effectLst/>
                <a:latin typeface="Times New Roman" panose="02020603050405020304" pitchFamily="18" charset="0"/>
                <a:ea typeface="SimSun" panose="02010600030101010101" pitchFamily="2" charset="-122"/>
                <a:cs typeface="Times New Roman" panose="02020603050405020304" pitchFamily="18" charset="0"/>
              </a:rPr>
              <a:t>CHỦ ĐỀ:</a:t>
            </a:r>
            <a:r>
              <a:rPr lang="en-US" sz="3600">
                <a:solidFill>
                  <a:srgbClr val="7030A0"/>
                </a:solidFill>
                <a:effectLst/>
                <a:latin typeface="Times New Roman" panose="02020603050405020304" pitchFamily="18" charset="0"/>
                <a:ea typeface="SimSun" panose="02010600030101010101" pitchFamily="2" charset="-122"/>
                <a:cs typeface="Times New Roman" panose="02020603050405020304" pitchFamily="18" charset="0"/>
              </a:rPr>
              <a:t> </a:t>
            </a:r>
            <a:r>
              <a:rPr lang="en-US" sz="3600" b="1">
                <a:solidFill>
                  <a:srgbClr val="7030A0"/>
                </a:solidFill>
                <a:effectLst/>
                <a:latin typeface="Times New Roman" panose="02020603050405020304" pitchFamily="18" charset="0"/>
                <a:ea typeface="SimSun" panose="02010600030101010101" pitchFamily="2" charset="-122"/>
                <a:cs typeface="Times New Roman" panose="02020603050405020304" pitchFamily="18" charset="0"/>
              </a:rPr>
              <a:t>ĐỊNH LUẬT ÔM ĐỐI VỚI </a:t>
            </a:r>
            <a:endParaRPr lang="en-US" sz="3600" b="1">
              <a:solidFill>
                <a:srgbClr val="7030A0"/>
              </a:solidFill>
              <a:effectLst/>
              <a:latin typeface="Times New Roman" panose="02020603050405020304" pitchFamily="18" charset="0"/>
              <a:ea typeface="SimSun" panose="02010600030101010101" pitchFamily="2" charset="-122"/>
              <a:cs typeface="Times New Roman" panose="02020603050405020304" pitchFamily="18" charset="0"/>
            </a:endParaRPr>
          </a:p>
          <a:p>
            <a:pPr algn="ctr">
              <a:lnSpc>
                <a:spcPct val="130000"/>
              </a:lnSpc>
              <a:spcBef>
                <a:spcPts val="0"/>
              </a:spcBef>
              <a:spcAft>
                <a:spcPts val="0"/>
              </a:spcAft>
            </a:pPr>
            <a:r>
              <a:rPr lang="en-US" sz="3600" b="1">
                <a:solidFill>
                  <a:srgbClr val="7030A0"/>
                </a:solidFill>
                <a:effectLst/>
                <a:latin typeface="Times New Roman" panose="02020603050405020304" pitchFamily="18" charset="0"/>
                <a:ea typeface="SimSun" panose="02010600030101010101" pitchFamily="2" charset="-122"/>
                <a:cs typeface="Times New Roman" panose="02020603050405020304" pitchFamily="18" charset="0"/>
              </a:rPr>
              <a:t>TOÀN MẠCH – GHÉP NGUỒN (TIẾT 1,2)</a:t>
            </a:r>
            <a:endParaRPr lang="en-US" sz="3600">
              <a:solidFill>
                <a:srgbClr val="7030A0"/>
              </a:solidFill>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6" name="TextBox 5"/>
          <p:cNvSpPr txBox="1"/>
          <p:nvPr/>
        </p:nvSpPr>
        <p:spPr>
          <a:xfrm>
            <a:off x="2582061" y="3236696"/>
            <a:ext cx="7380215" cy="527388"/>
          </a:xfrm>
          <a:prstGeom prst="rect">
            <a:avLst/>
          </a:prstGeom>
          <a:noFill/>
        </p:spPr>
        <p:txBody>
          <a:bodyPr wrap="square">
            <a:spAutoFit/>
          </a:bodyPr>
          <a:lstStyle/>
          <a:p>
            <a:pPr marL="342900" lvl="0" indent="-342900" algn="just">
              <a:lnSpc>
                <a:spcPct val="106000"/>
              </a:lnSpc>
              <a:spcBef>
                <a:spcPts val="500"/>
              </a:spcBef>
              <a:spcAft>
                <a:spcPts val="800"/>
              </a:spcAft>
              <a:buFont typeface="Symbol" panose="05050102010706020507" pitchFamily="18" charset="2"/>
              <a:buChar char=""/>
            </a:pPr>
            <a:r>
              <a:rPr lang="en-US" sz="2800" b="1">
                <a:solidFill>
                  <a:srgbClr val="C00000"/>
                </a:solidFill>
                <a:effectLst/>
                <a:latin typeface="Times New Roman" panose="02020603050405020304" pitchFamily="18" charset="0"/>
                <a:ea typeface="SimSun" panose="02010600030101010101" pitchFamily="2" charset="-122"/>
                <a:cs typeface="Times New Roman" panose="02020603050405020304" pitchFamily="18" charset="0"/>
              </a:rPr>
              <a:t>ĐỊNH LUẬT ÔM ĐỐI VỚI TOÀN MẠCH</a:t>
            </a:r>
            <a:endParaRPr lang="en-US" sz="2800">
              <a:solidFill>
                <a:srgbClr val="C00000"/>
              </a:solidFill>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8" name="TextBox 7"/>
          <p:cNvSpPr txBox="1"/>
          <p:nvPr/>
        </p:nvSpPr>
        <p:spPr>
          <a:xfrm>
            <a:off x="2582061" y="4052698"/>
            <a:ext cx="7027878" cy="604909"/>
          </a:xfrm>
          <a:prstGeom prst="rect">
            <a:avLst/>
          </a:prstGeom>
          <a:noFill/>
        </p:spPr>
        <p:txBody>
          <a:bodyPr wrap="square">
            <a:spAutoFit/>
          </a:bodyPr>
          <a:lstStyle/>
          <a:p>
            <a:pPr marL="342900" lvl="0" indent="-342900">
              <a:lnSpc>
                <a:spcPct val="130000"/>
              </a:lnSpc>
              <a:spcBef>
                <a:spcPts val="0"/>
              </a:spcBef>
              <a:spcAft>
                <a:spcPts val="0"/>
              </a:spcAft>
              <a:buFont typeface="Symbol" panose="05050102010706020507" pitchFamily="18" charset="2"/>
              <a:buChar char=""/>
            </a:pPr>
            <a:r>
              <a:rPr lang="en-US" sz="2800" b="1">
                <a:solidFill>
                  <a:srgbClr val="C00000"/>
                </a:solidFill>
                <a:effectLst/>
                <a:latin typeface="Times New Roman" panose="02020603050405020304" pitchFamily="18" charset="0"/>
                <a:ea typeface="SimSun" panose="02010600030101010101" pitchFamily="2" charset="-122"/>
                <a:cs typeface="Times New Roman" panose="02020603050405020304" pitchFamily="18" charset="0"/>
              </a:rPr>
              <a:t>GHÉP CÁC NGUỒN ĐIỆN THÀNH BỘ</a:t>
            </a:r>
            <a:endParaRPr lang="en-US" sz="2800">
              <a:solidFill>
                <a:srgbClr val="C00000"/>
              </a:solidFill>
              <a:effectLst/>
              <a:latin typeface="Calibri" panose="020F0502020204030204" pitchFamily="34" charset="0"/>
              <a:ea typeface="SimSun" panose="02010600030101010101" pitchFamily="2"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wipe(dow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wipe(down)">
                                      <p:cBhvr>
                                        <p:cTn id="17"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p:sp>
        <p:nvSpPr>
          <p:cNvPr id="5" name="Text Box 4"/>
          <p:cNvSpPr txBox="1"/>
          <p:nvPr/>
        </p:nvSpPr>
        <p:spPr>
          <a:xfrm>
            <a:off x="1164590" y="2181860"/>
            <a:ext cx="10782300" cy="3046095"/>
          </a:xfrm>
          <a:prstGeom prst="rect">
            <a:avLst/>
          </a:prstGeom>
          <a:noFill/>
          <a:ln w="9525">
            <a:noFill/>
          </a:ln>
        </p:spPr>
        <p:txBody>
          <a:bodyPr wrap="square">
            <a:spAutoFit/>
          </a:bodyPr>
          <a:p>
            <a:pPr indent="0"/>
            <a:r>
              <a:rPr lang="en-US" sz="3200" b="1">
                <a:latin typeface="Times New Roman" panose="02020603050405020304" pitchFamily="18" charset="0"/>
                <a:ea typeface="SimSun" panose="02010600030101010101" pitchFamily="2" charset="-122"/>
              </a:rPr>
              <a:t>Ví dụ 3: </a:t>
            </a:r>
            <a:r>
              <a:rPr lang="en-US" sz="3200" b="0">
                <a:latin typeface="Times New Roman" panose="02020603050405020304" pitchFamily="18" charset="0"/>
                <a:ea typeface="SimSun" panose="02010600030101010101" pitchFamily="2" charset="-122"/>
              </a:rPr>
              <a:t>Nguồn điện có suất điện động là 3V và có điện trở trong là 2 Ω. Mắc song song hai bóng đèn như nhau có cùng điện trở là 6 Ω vào hai cực của nguồn điện này.a) Tính công suất tiêu thụ của mỗi bóng đèn.b) Nếu tháo bỏ một bóng đèn thì bóng đèn còn lại sang mạnh hay yếu hơn so với trước đó.</a:t>
            </a:r>
            <a:endParaRPr lang="en-US" sz="3200"/>
          </a:p>
        </p:txBody>
      </p:sp>
      <p:sp>
        <p:nvSpPr>
          <p:cNvPr id="4" name="TextBox 3"/>
          <p:cNvSpPr txBox="1"/>
          <p:nvPr/>
        </p:nvSpPr>
        <p:spPr>
          <a:xfrm>
            <a:off x="3122295" y="1003935"/>
            <a:ext cx="5022215" cy="583565"/>
          </a:xfrm>
          <a:prstGeom prst="rect">
            <a:avLst/>
          </a:prstGeom>
          <a:noFill/>
        </p:spPr>
        <p:txBody>
          <a:bodyPr wrap="square" rtlCol="0">
            <a:spAutoFit/>
          </a:bodyPr>
          <a:p>
            <a:r>
              <a:rPr lang="en-US" sz="3200" b="1">
                <a:solidFill>
                  <a:srgbClr val="C00000"/>
                </a:solidFill>
                <a:latin typeface="Times New Roman" panose="02020603050405020304" pitchFamily="18" charset="0"/>
                <a:cs typeface="Times New Roman" panose="02020603050405020304" pitchFamily="18" charset="0"/>
              </a:rPr>
              <a:t>BÀI TẬP VẬN DỤNG:</a:t>
            </a:r>
            <a:endParaRPr lang="en-US" sz="3200" b="1">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p:sp>
        <p:nvSpPr>
          <p:cNvPr id="100" name="Text Box 99"/>
          <p:cNvSpPr txBox="1"/>
          <p:nvPr/>
        </p:nvSpPr>
        <p:spPr>
          <a:xfrm>
            <a:off x="1010920" y="1060450"/>
            <a:ext cx="10995025" cy="2553335"/>
          </a:xfrm>
          <a:prstGeom prst="rect">
            <a:avLst/>
          </a:prstGeom>
          <a:noFill/>
          <a:ln w="9525">
            <a:noFill/>
          </a:ln>
        </p:spPr>
        <p:txBody>
          <a:bodyPr wrap="square">
            <a:spAutoFit/>
          </a:bodyPr>
          <a:p>
            <a:pPr indent="0"/>
            <a:r>
              <a:rPr lang="en-US" sz="3200" b="1">
                <a:latin typeface="Times New Roman" panose="02020603050405020304" pitchFamily="18" charset="0"/>
                <a:ea typeface="SimSun" panose="02010600030101010101" pitchFamily="2" charset="-122"/>
              </a:rPr>
              <a:t>Ví dụ 4: </a:t>
            </a:r>
            <a:r>
              <a:rPr lang="en-US" sz="3200" b="0">
                <a:latin typeface="Times New Roman" panose="02020603050405020304" pitchFamily="18" charset="0"/>
                <a:ea typeface="SimSun" panose="02010600030101010101" pitchFamily="2" charset="-122"/>
              </a:rPr>
              <a:t>Điện trở trong của một acquy là 0,06 Ω trên vỏ của nó ghi là 12V. Mắc vào hai cực của nó một bóng đèn ghi 12V – 5W.a) Chứng tỏ rằng bóng đèn khi đó gần như sáng bình thường và tính công suất tiêu thụ thực tế.b) Tính hiệu suất của nguồn điện trong trường hợp này.</a:t>
            </a:r>
            <a:endParaRPr lang="en-US" sz="3200"/>
          </a:p>
        </p:txBody>
      </p:sp>
      <p:sp>
        <p:nvSpPr>
          <p:cNvPr id="4" name="TextBox 3"/>
          <p:cNvSpPr txBox="1"/>
          <p:nvPr/>
        </p:nvSpPr>
        <p:spPr>
          <a:xfrm>
            <a:off x="4464685" y="226060"/>
            <a:ext cx="4604385" cy="583565"/>
          </a:xfrm>
          <a:prstGeom prst="rect">
            <a:avLst/>
          </a:prstGeom>
          <a:noFill/>
        </p:spPr>
        <p:txBody>
          <a:bodyPr wrap="square" rtlCol="0">
            <a:spAutoFit/>
          </a:bodyPr>
          <a:p>
            <a:r>
              <a:rPr lang="en-US" sz="3200" b="1">
                <a:solidFill>
                  <a:srgbClr val="C00000"/>
                </a:solidFill>
                <a:latin typeface="Times New Roman" panose="02020603050405020304" pitchFamily="18" charset="0"/>
                <a:cs typeface="Times New Roman" panose="02020603050405020304" pitchFamily="18" charset="0"/>
              </a:rPr>
              <a:t>BÀI TẬP VẬN DỤNG:</a:t>
            </a:r>
            <a:endParaRPr lang="en-US" sz="3200" b="1">
              <a:solidFill>
                <a:srgbClr val="C00000"/>
              </a:solidFill>
              <a:latin typeface="Times New Roman" panose="02020603050405020304" pitchFamily="18" charset="0"/>
              <a:cs typeface="Times New Roman" panose="02020603050405020304" pitchFamily="18" charset="0"/>
            </a:endParaRPr>
          </a:p>
        </p:txBody>
      </p:sp>
      <p:sp>
        <p:nvSpPr>
          <p:cNvPr id="5" name="Text Box 4"/>
          <p:cNvSpPr txBox="1"/>
          <p:nvPr/>
        </p:nvSpPr>
        <p:spPr>
          <a:xfrm>
            <a:off x="1170940" y="4121150"/>
            <a:ext cx="10557510" cy="1568450"/>
          </a:xfrm>
          <a:prstGeom prst="rect">
            <a:avLst/>
          </a:prstGeom>
          <a:noFill/>
          <a:ln w="9525">
            <a:noFill/>
          </a:ln>
        </p:spPr>
        <p:txBody>
          <a:bodyPr wrap="square">
            <a:spAutoFit/>
          </a:bodyPr>
          <a:p>
            <a:pPr marL="228600" indent="-228600"/>
            <a:r>
              <a:rPr lang="en-US" sz="3200" b="1">
                <a:latin typeface="Times New Roman" panose="02020603050405020304" pitchFamily="18" charset="0"/>
                <a:ea typeface="SimSun" panose="02010600030101010101" pitchFamily="2" charset="-122"/>
                <a:cs typeface="Times New Roman" panose="02020603050405020304" pitchFamily="18" charset="0"/>
              </a:rPr>
              <a:t>Ví dụ 5: </a:t>
            </a:r>
            <a:r>
              <a:rPr lang="en-US" sz="3200" b="0">
                <a:latin typeface="Times New Roman" panose="02020603050405020304" pitchFamily="18" charset="0"/>
                <a:ea typeface="SimSun" panose="02010600030101010101" pitchFamily="2" charset="-122"/>
                <a:cs typeface="Times New Roman" panose="02020603050405020304" pitchFamily="18" charset="0"/>
              </a:rPr>
              <a:t>Một nguồn điện có suất điện động E = 6 (V), điện trở trong r = 2 (W), mạch ngoài có điện trở R. Để công suất tiêu thụ ở mạch ngoài là 4 (W) thì điện trở R phải có giá trị?</a:t>
            </a:r>
            <a:endParaRPr lang="en-US" sz="32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100" grpId="1"/>
      <p:bldP spid="5" grpId="0"/>
      <p:bldP spid="5" grpId="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p:sp>
        <p:nvSpPr>
          <p:cNvPr id="100" name="Text Box 99"/>
          <p:cNvSpPr txBox="1"/>
          <p:nvPr/>
        </p:nvSpPr>
        <p:spPr>
          <a:xfrm>
            <a:off x="1125220" y="204470"/>
            <a:ext cx="9164320" cy="583565"/>
          </a:xfrm>
          <a:prstGeom prst="rect">
            <a:avLst/>
          </a:prstGeom>
          <a:noFill/>
          <a:ln w="9525">
            <a:noFill/>
          </a:ln>
        </p:spPr>
        <p:txBody>
          <a:bodyPr wrap="square">
            <a:spAutoFit/>
          </a:bodyPr>
          <a:p>
            <a:pPr marL="228600" indent="-228600"/>
            <a:r>
              <a:rPr lang="en-US" sz="3200" b="0">
                <a:solidFill>
                  <a:srgbClr val="FF0000"/>
                </a:solidFill>
                <a:latin typeface="Symbol" panose="05050102010706020507" charset="0"/>
                <a:ea typeface="SimSun" panose="02010600030101010101" pitchFamily="2" charset="-122"/>
              </a:rPr>
              <a:t>·</a:t>
            </a:r>
            <a:r>
              <a:rPr lang="en-US" sz="3200" b="0">
                <a:solidFill>
                  <a:schemeClr val="accent1">
                    <a:lumMod val="50000"/>
                  </a:schemeClr>
                </a:solidFill>
                <a:latin typeface="Symbol" panose="05050102010706020507" charset="0"/>
                <a:ea typeface="SimSun" panose="02010600030101010101" pitchFamily="2" charset="-122"/>
              </a:rPr>
              <a:t> </a:t>
            </a:r>
            <a:r>
              <a:rPr lang="en-US" sz="3200" b="1">
                <a:solidFill>
                  <a:srgbClr val="FF0000"/>
                </a:solidFill>
                <a:latin typeface="Times New Roman" panose="02020603050405020304" pitchFamily="18" charset="0"/>
                <a:ea typeface="SimSun" panose="02010600030101010101" pitchFamily="2" charset="-122"/>
              </a:rPr>
              <a:t>GHÉP CÁC NGUỒN ĐIỆN THÀNH BỘ</a:t>
            </a:r>
            <a:endParaRPr lang="en-US" sz="3200" b="1">
              <a:solidFill>
                <a:srgbClr val="FF0000"/>
              </a:solidFill>
              <a:latin typeface="Times New Roman" panose="02020603050405020304" pitchFamily="18" charset="0"/>
              <a:ea typeface="SimSun" panose="02010600030101010101" pitchFamily="2" charset="-122"/>
            </a:endParaRPr>
          </a:p>
        </p:txBody>
      </p:sp>
      <p:sp>
        <p:nvSpPr>
          <p:cNvPr id="4" name="Text Box 3"/>
          <p:cNvSpPr txBox="1"/>
          <p:nvPr/>
        </p:nvSpPr>
        <p:spPr>
          <a:xfrm>
            <a:off x="1299845" y="805180"/>
            <a:ext cx="8575040" cy="1076325"/>
          </a:xfrm>
          <a:prstGeom prst="rect">
            <a:avLst/>
          </a:prstGeom>
          <a:noFill/>
          <a:ln w="9525">
            <a:noFill/>
          </a:ln>
        </p:spPr>
        <p:txBody>
          <a:bodyPr wrap="square">
            <a:spAutoFit/>
          </a:bodyPr>
          <a:p>
            <a:pPr marL="270510" indent="-270510"/>
            <a:r>
              <a:rPr lang="en-US" sz="3200" b="1">
                <a:solidFill>
                  <a:schemeClr val="accent1">
                    <a:lumMod val="50000"/>
                  </a:schemeClr>
                </a:solidFill>
                <a:latin typeface="Times New Roman" panose="02020603050405020304" pitchFamily="18" charset="0"/>
                <a:ea typeface="SimSun" panose="02010600030101010101" pitchFamily="2" charset="-122"/>
              </a:rPr>
              <a:t>I. Đoạn mạch chứa nguồn điện (đọc thêm)</a:t>
            </a:r>
            <a:endParaRPr lang="en-US" sz="3200" b="1">
              <a:solidFill>
                <a:schemeClr val="accent1">
                  <a:lumMod val="50000"/>
                </a:schemeClr>
              </a:solidFill>
              <a:latin typeface="Times New Roman" panose="02020603050405020304" pitchFamily="18" charset="0"/>
              <a:ea typeface="SimSun" panose="02010600030101010101" pitchFamily="2" charset="-122"/>
            </a:endParaRPr>
          </a:p>
          <a:p>
            <a:pPr marL="270510" indent="-270510"/>
            <a:r>
              <a:rPr lang="en-US" sz="3200" b="1">
                <a:solidFill>
                  <a:schemeClr val="accent1">
                    <a:lumMod val="50000"/>
                  </a:schemeClr>
                </a:solidFill>
                <a:latin typeface="Times New Roman" panose="02020603050405020304" pitchFamily="18" charset="0"/>
                <a:ea typeface="SimSun" panose="02010600030101010101" pitchFamily="2" charset="-122"/>
              </a:rPr>
              <a:t>II. Ghép các nguồn điện thành bộ.</a:t>
            </a:r>
            <a:endParaRPr lang="en-US" sz="3200" b="1">
              <a:solidFill>
                <a:schemeClr val="accent1">
                  <a:lumMod val="50000"/>
                </a:schemeClr>
              </a:solidFill>
              <a:latin typeface="Times New Roman" panose="02020603050405020304" pitchFamily="18" charset="0"/>
              <a:ea typeface="SimSun" panose="02010600030101010101" pitchFamily="2" charset="-122"/>
            </a:endParaRPr>
          </a:p>
        </p:txBody>
      </p:sp>
      <p:sp>
        <p:nvSpPr>
          <p:cNvPr id="5" name="Text Box 4"/>
          <p:cNvSpPr txBox="1"/>
          <p:nvPr/>
        </p:nvSpPr>
        <p:spPr>
          <a:xfrm>
            <a:off x="1419860" y="1881822"/>
            <a:ext cx="5080000" cy="583565"/>
          </a:xfrm>
          <a:prstGeom prst="rect">
            <a:avLst/>
          </a:prstGeom>
          <a:noFill/>
          <a:ln w="9525">
            <a:noFill/>
          </a:ln>
        </p:spPr>
        <p:txBody>
          <a:bodyPr>
            <a:spAutoFit/>
          </a:bodyPr>
          <a:p>
            <a:pPr marL="269875" indent="-269875"/>
            <a:r>
              <a:rPr lang="en-US" sz="3200" b="1">
                <a:solidFill>
                  <a:schemeClr val="accent1">
                    <a:lumMod val="50000"/>
                  </a:schemeClr>
                </a:solidFill>
                <a:latin typeface="Times New Roman" panose="02020603050405020304" pitchFamily="18" charset="0"/>
                <a:ea typeface="SimSun" panose="02010600030101010101" pitchFamily="2" charset="-122"/>
              </a:rPr>
              <a:t>1. Bộ nguồn nối tiếp</a:t>
            </a:r>
            <a:endParaRPr lang="en-US" sz="3200" b="1">
              <a:solidFill>
                <a:schemeClr val="accent1">
                  <a:lumMod val="50000"/>
                </a:schemeClr>
              </a:solidFill>
              <a:latin typeface="Times New Roman" panose="02020603050405020304" pitchFamily="18" charset="0"/>
              <a:ea typeface="SimSun" panose="02010600030101010101" pitchFamily="2" charset="-122"/>
            </a:endParaRPr>
          </a:p>
        </p:txBody>
      </p:sp>
      <p:pic>
        <p:nvPicPr>
          <p:cNvPr id="13" name="Picture 13"/>
          <p:cNvPicPr>
            <a:picLocks noChangeAspect="1" noChangeArrowheads="1"/>
          </p:cNvPicPr>
          <p:nvPr>
            <p:ph sz="half" idx="1"/>
          </p:nvPr>
        </p:nvPicPr>
        <p:blipFill>
          <a:blip r:embed="rId1">
            <a:extLst>
              <a:ext uri="{28A0092B-C50C-407E-A947-70E740481C1C}">
                <a14:useLocalDpi xmlns:a14="http://schemas.microsoft.com/office/drawing/2010/main" val="0"/>
              </a:ext>
            </a:extLst>
          </a:blip>
          <a:srcRect/>
          <a:stretch>
            <a:fillRect/>
          </a:stretch>
        </p:blipFill>
        <p:spPr>
          <a:xfrm>
            <a:off x="6981825" y="1753235"/>
            <a:ext cx="3994150" cy="2269490"/>
          </a:xfrm>
          <a:prstGeom prst="rect">
            <a:avLst/>
          </a:prstGeom>
          <a:noFill/>
          <a:ln>
            <a:noFill/>
          </a:ln>
        </p:spPr>
      </p:pic>
      <p:pic>
        <p:nvPicPr>
          <p:cNvPr id="12" name="Picture 12"/>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1950720" y="2341880"/>
            <a:ext cx="4018280" cy="1680845"/>
          </a:xfrm>
          <a:prstGeom prst="rect">
            <a:avLst/>
          </a:prstGeom>
          <a:noFill/>
          <a:ln>
            <a:noFill/>
          </a:ln>
        </p:spPr>
      </p:pic>
      <p:sp>
        <p:nvSpPr>
          <p:cNvPr id="8" name="Text Box 7"/>
          <p:cNvSpPr txBox="1"/>
          <p:nvPr/>
        </p:nvSpPr>
        <p:spPr>
          <a:xfrm>
            <a:off x="1125220" y="4023360"/>
            <a:ext cx="10263505" cy="1076325"/>
          </a:xfrm>
          <a:prstGeom prst="rect">
            <a:avLst/>
          </a:prstGeom>
          <a:noFill/>
          <a:ln w="9525">
            <a:noFill/>
          </a:ln>
        </p:spPr>
        <p:txBody>
          <a:bodyPr wrap="square">
            <a:spAutoFit/>
          </a:bodyPr>
          <a:p>
            <a:pPr indent="266700"/>
            <a:r>
              <a:rPr lang="en-US" sz="3200" b="0">
                <a:latin typeface="Times New Roman" panose="02020603050405020304" pitchFamily="18" charset="0"/>
                <a:ea typeface="SimSun" panose="02010600030101010101" pitchFamily="2" charset="-122"/>
              </a:rPr>
              <a:t>Nếu n nguồn điện có cùng suất điện động E và điện trở trong r thì:</a:t>
            </a:r>
            <a:endParaRPr lang="en-US" sz="3200" b="0">
              <a:latin typeface="Times New Roman" panose="02020603050405020304" pitchFamily="18" charset="0"/>
              <a:ea typeface="SimSun" panose="02010600030101010101" pitchFamily="2" charset="-122"/>
            </a:endParaRPr>
          </a:p>
        </p:txBody>
      </p:sp>
      <p:pic>
        <p:nvPicPr>
          <p:cNvPr id="11"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4572635" y="5099685"/>
            <a:ext cx="2531110" cy="154813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Effect transition="in" filter="strips(downLeft)">
                                      <p:cBhvr>
                                        <p:cTn id="7" dur="500"/>
                                        <p:tgtEl>
                                          <p:spTgt spid="10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ox(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5">
                                            <p:txEl>
                                              <p:pRg st="0" end="0"/>
                                            </p:txEl>
                                          </p:spTgt>
                                        </p:tgtEl>
                                        <p:attrNameLst>
                                          <p:attrName>style.visibility</p:attrName>
                                        </p:attrNameLst>
                                      </p:cBhvr>
                                      <p:to>
                                        <p:strVal val="visible"/>
                                      </p:to>
                                    </p:set>
                                    <p:animEffect transition="in" filter="blinds(horizontal)">
                                      <p:cBhvr>
                                        <p:cTn id="21" dur="500"/>
                                        <p:tgtEl>
                                          <p:spTgt spid="5">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13"/>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8" presetClass="entr" presetSubtype="12" fill="hold"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strips(downLeft)">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wipe(down)">
                                      <p:cBhvr>
                                        <p:cTn id="35" dur="500"/>
                                        <p:tgtEl>
                                          <p:spTgt spid="8"/>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12" fill="hold"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strips(downLeft)">
                                      <p:cBhvr>
                                        <p:cTn id="4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100" grpId="1"/>
      <p:bldP spid="8" grpId="0"/>
      <p:bldP spid="8" grpId="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p:sp>
        <p:nvSpPr>
          <p:cNvPr id="100" name="Text Box 99"/>
          <p:cNvSpPr txBox="1"/>
          <p:nvPr/>
        </p:nvSpPr>
        <p:spPr>
          <a:xfrm>
            <a:off x="1329690" y="836930"/>
            <a:ext cx="4111625" cy="583565"/>
          </a:xfrm>
          <a:prstGeom prst="rect">
            <a:avLst/>
          </a:prstGeom>
          <a:noFill/>
          <a:ln w="9525">
            <a:noFill/>
          </a:ln>
        </p:spPr>
        <p:txBody>
          <a:bodyPr wrap="square">
            <a:spAutoFit/>
          </a:bodyPr>
          <a:p>
            <a:pPr marL="270510" indent="-270510"/>
            <a:r>
              <a:rPr lang="en-US" sz="3200" b="1">
                <a:solidFill>
                  <a:schemeClr val="accent1">
                    <a:lumMod val="50000"/>
                  </a:schemeClr>
                </a:solidFill>
                <a:latin typeface="Times New Roman" panose="02020603050405020304" pitchFamily="18" charset="0"/>
                <a:ea typeface="SimSun" panose="02010600030101010101" pitchFamily="2" charset="-122"/>
              </a:rPr>
              <a:t>2. Bộ nguồn song song.</a:t>
            </a:r>
            <a:endParaRPr lang="en-US" sz="3200" b="1">
              <a:solidFill>
                <a:schemeClr val="accent1">
                  <a:lumMod val="50000"/>
                </a:schemeClr>
              </a:solidFill>
              <a:latin typeface="Times New Roman" panose="02020603050405020304" pitchFamily="18" charset="0"/>
              <a:ea typeface="SimSun" panose="02010600030101010101" pitchFamily="2" charset="-122"/>
            </a:endParaRPr>
          </a:p>
        </p:txBody>
      </p:sp>
      <p:pic>
        <p:nvPicPr>
          <p:cNvPr id="10" name="Picture 10"/>
          <p:cNvPicPr>
            <a:picLocks noChangeAspect="1" noChangeArrowheads="1"/>
          </p:cNvPicPr>
          <p:nvPr>
            <p:ph idx="1"/>
          </p:nvPr>
        </p:nvPicPr>
        <p:blipFill>
          <a:blip r:embed="rId1">
            <a:extLst>
              <a:ext uri="{28A0092B-C50C-407E-A947-70E740481C1C}">
                <a14:useLocalDpi xmlns:a14="http://schemas.microsoft.com/office/drawing/2010/main" val="0"/>
              </a:ext>
            </a:extLst>
          </a:blip>
          <a:srcRect/>
          <a:stretch>
            <a:fillRect/>
          </a:stretch>
        </p:blipFill>
        <p:spPr>
          <a:xfrm>
            <a:off x="7159625" y="2562860"/>
            <a:ext cx="4651375" cy="3594100"/>
          </a:xfrm>
          <a:prstGeom prst="rect">
            <a:avLst/>
          </a:prstGeom>
          <a:noFill/>
          <a:ln>
            <a:noFill/>
          </a:ln>
        </p:spPr>
      </p:pic>
      <p:sp>
        <p:nvSpPr>
          <p:cNvPr id="6" name="Text Box 5"/>
          <p:cNvSpPr txBox="1"/>
          <p:nvPr/>
        </p:nvSpPr>
        <p:spPr>
          <a:xfrm>
            <a:off x="1729105" y="1918653"/>
            <a:ext cx="5080000" cy="1568450"/>
          </a:xfrm>
          <a:prstGeom prst="rect">
            <a:avLst/>
          </a:prstGeom>
          <a:noFill/>
          <a:ln w="9525">
            <a:noFill/>
          </a:ln>
        </p:spPr>
        <p:txBody>
          <a:bodyPr>
            <a:spAutoFit/>
          </a:bodyPr>
          <a:p>
            <a:pPr indent="266700"/>
            <a:r>
              <a:rPr lang="en-US" sz="3200" b="0">
                <a:latin typeface="Times New Roman" panose="02020603050405020304" pitchFamily="18" charset="0"/>
                <a:ea typeface="SimSun" panose="02010600030101010101" pitchFamily="2" charset="-122"/>
              </a:rPr>
              <a:t>Nếu n nguồn điện có cùng suất điện động E và điện trở trong r thì:</a:t>
            </a:r>
            <a:endParaRPr lang="en-US" sz="3200" b="0">
              <a:latin typeface="Times New Roman" panose="02020603050405020304" pitchFamily="18" charset="0"/>
              <a:ea typeface="SimSun" panose="02010600030101010101" pitchFamily="2" charset="-122"/>
            </a:endParaRPr>
          </a:p>
        </p:txBody>
      </p:sp>
      <p:pic>
        <p:nvPicPr>
          <p:cNvPr id="7" name="Picture 6"/>
          <p:cNvPicPr/>
          <p:nvPr/>
        </p:nvPicPr>
        <p:blipFill>
          <a:blip r:embed="rId2"/>
          <a:stretch>
            <a:fillRect/>
          </a:stretch>
        </p:blipFill>
        <p:spPr>
          <a:xfrm>
            <a:off x="2921000" y="3784600"/>
            <a:ext cx="2520315" cy="237299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Effect transition="in" filter="blinds(horizontal)">
                                      <p:cBhvr>
                                        <p:cTn id="7" dur="500"/>
                                        <p:tgtEl>
                                          <p:spTgt spid="10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ox(in)">
                                      <p:cBhvr>
                                        <p:cTn id="12" dur="2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100" grpId="1"/>
      <p:bldP spid="6" grpId="0"/>
      <p:bldP spid="6" grpId="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p:sp>
        <p:nvSpPr>
          <p:cNvPr id="4" name="TextBox 3"/>
          <p:cNvSpPr txBox="1"/>
          <p:nvPr/>
        </p:nvSpPr>
        <p:spPr>
          <a:xfrm>
            <a:off x="4097020" y="403225"/>
            <a:ext cx="4445000" cy="583565"/>
          </a:xfrm>
          <a:prstGeom prst="rect">
            <a:avLst/>
          </a:prstGeom>
          <a:noFill/>
        </p:spPr>
        <p:txBody>
          <a:bodyPr wrap="square" rtlCol="0">
            <a:spAutoFit/>
          </a:bodyPr>
          <a:p>
            <a:r>
              <a:rPr lang="en-US" sz="3200" b="1">
                <a:solidFill>
                  <a:srgbClr val="C00000"/>
                </a:solidFill>
                <a:latin typeface="Times New Roman" panose="02020603050405020304" pitchFamily="18" charset="0"/>
                <a:cs typeface="Times New Roman" panose="02020603050405020304" pitchFamily="18" charset="0"/>
              </a:rPr>
              <a:t>BÀI TẬP VẬN DỤNG:</a:t>
            </a:r>
            <a:endParaRPr lang="en-US" sz="3200" b="1">
              <a:solidFill>
                <a:srgbClr val="C00000"/>
              </a:solidFill>
              <a:latin typeface="Times New Roman" panose="02020603050405020304" pitchFamily="18" charset="0"/>
              <a:cs typeface="Times New Roman" panose="02020603050405020304" pitchFamily="18" charset="0"/>
            </a:endParaRPr>
          </a:p>
        </p:txBody>
      </p:sp>
      <p:sp>
        <p:nvSpPr>
          <p:cNvPr id="101" name="Text Box 100"/>
          <p:cNvSpPr txBox="1"/>
          <p:nvPr/>
        </p:nvSpPr>
        <p:spPr>
          <a:xfrm>
            <a:off x="910590" y="1275715"/>
            <a:ext cx="10121900" cy="1568450"/>
          </a:xfrm>
          <a:prstGeom prst="rect">
            <a:avLst/>
          </a:prstGeom>
          <a:noFill/>
          <a:ln w="9525">
            <a:noFill/>
          </a:ln>
        </p:spPr>
        <p:txBody>
          <a:bodyPr wrap="square">
            <a:spAutoFit/>
          </a:bodyPr>
          <a:p>
            <a:pPr indent="0"/>
            <a:r>
              <a:rPr lang="en-US" sz="3200" b="1">
                <a:latin typeface="Times New Roman" panose="02020603050405020304" pitchFamily="18" charset="0"/>
                <a:ea typeface="SimSun" panose="02010600030101010101" pitchFamily="2" charset="-122"/>
                <a:cs typeface="Times New Roman" panose="02020603050405020304" pitchFamily="18" charset="0"/>
              </a:rPr>
              <a:t>Ví dụ 1. </a:t>
            </a:r>
            <a:r>
              <a:rPr lang="en-US" sz="3200" b="0">
                <a:latin typeface="Times New Roman" panose="02020603050405020304" pitchFamily="18" charset="0"/>
                <a:ea typeface="SimSun" panose="02010600030101010101" pitchFamily="2" charset="-122"/>
                <a:cs typeface="Times New Roman" panose="02020603050405020304" pitchFamily="18" charset="0"/>
              </a:rPr>
              <a:t>Nếu ghép 3 pin giống nhau nối tiếp, mỗi pin có suất điện động 9V và có điện trở trong 2</a:t>
            </a:r>
            <a:r>
              <a:rPr lang="en-US" sz="3200">
                <a:latin typeface="Times New Roman" panose="02020603050405020304" pitchFamily="18" charset="0"/>
                <a:ea typeface="SimSun" panose="02010600030101010101" pitchFamily="2" charset="-122"/>
                <a:sym typeface="+mn-ea"/>
              </a:rPr>
              <a:t>Ω</a:t>
            </a:r>
            <a:r>
              <a:rPr lang="en-US" sz="3200" b="0">
                <a:latin typeface="Times New Roman" panose="02020603050405020304" pitchFamily="18" charset="0"/>
                <a:ea typeface="SimSun" panose="02010600030101010101" pitchFamily="2" charset="-122"/>
                <a:cs typeface="Times New Roman" panose="02020603050405020304" pitchFamily="18" charset="0"/>
              </a:rPr>
              <a:t>  thành một bộ nguồn. Tìm điện trở trong và suất điện động của bộ nguồn.</a:t>
            </a:r>
            <a:endParaRPr lang="en-US" sz="3200">
              <a:latin typeface="Times New Roman" panose="02020603050405020304" pitchFamily="18" charset="0"/>
              <a:cs typeface="Times New Roman" panose="02020603050405020304" pitchFamily="18" charset="0"/>
            </a:endParaRPr>
          </a:p>
        </p:txBody>
      </p:sp>
      <p:sp>
        <p:nvSpPr>
          <p:cNvPr id="5" name="Text Box 4"/>
          <p:cNvSpPr txBox="1"/>
          <p:nvPr/>
        </p:nvSpPr>
        <p:spPr>
          <a:xfrm>
            <a:off x="2397125" y="3392805"/>
            <a:ext cx="2285365" cy="2061210"/>
          </a:xfrm>
          <a:prstGeom prst="rect">
            <a:avLst/>
          </a:prstGeom>
          <a:noFill/>
        </p:spPr>
        <p:txBody>
          <a:bodyPr wrap="square" rtlCol="0">
            <a:spAutoFit/>
          </a:bodyPr>
          <a:p>
            <a:r>
              <a:rPr lang="en-US" sz="3200">
                <a:latin typeface="Times New Roman" panose="02020603050405020304" pitchFamily="18" charset="0"/>
                <a:cs typeface="Times New Roman" panose="02020603050405020304" pitchFamily="18" charset="0"/>
              </a:rPr>
              <a:t>Tóm tắt: </a:t>
            </a:r>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E = 9V</a:t>
            </a:r>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r = 2</a:t>
            </a:r>
            <a:r>
              <a:rPr lang="en-US" sz="3200">
                <a:latin typeface="Times New Roman" panose="02020603050405020304" pitchFamily="18" charset="0"/>
                <a:ea typeface="SimSun" panose="02010600030101010101" pitchFamily="2" charset="-122"/>
                <a:cs typeface="Times New Roman" panose="02020603050405020304" pitchFamily="18" charset="0"/>
                <a:sym typeface="+mn-ea"/>
              </a:rPr>
              <a:t>Ω</a:t>
            </a:r>
            <a:endParaRPr lang="en-US" sz="3200">
              <a:latin typeface="Times New Roman" panose="02020603050405020304" pitchFamily="18" charset="0"/>
              <a:ea typeface="SimSun" panose="02010600030101010101" pitchFamily="2" charset="-122"/>
              <a:cs typeface="Times New Roman" panose="02020603050405020304" pitchFamily="18" charset="0"/>
              <a:sym typeface="+mn-ea"/>
            </a:endParaRPr>
          </a:p>
          <a:p>
            <a:r>
              <a:rPr lang="en-US" sz="3200">
                <a:latin typeface="Times New Roman" panose="02020603050405020304" pitchFamily="18" charset="0"/>
                <a:cs typeface="Times New Roman" panose="02020603050405020304" pitchFamily="18" charset="0"/>
              </a:rPr>
              <a:t>E</a:t>
            </a:r>
            <a:r>
              <a:rPr lang="en-US" sz="3200" baseline="-25000">
                <a:latin typeface="Times New Roman" panose="02020603050405020304" pitchFamily="18" charset="0"/>
                <a:cs typeface="Times New Roman" panose="02020603050405020304" pitchFamily="18" charset="0"/>
              </a:rPr>
              <a:t>b</a:t>
            </a:r>
            <a:r>
              <a:rPr lang="en-US" sz="3200">
                <a:latin typeface="Times New Roman" panose="02020603050405020304" pitchFamily="18" charset="0"/>
                <a:cs typeface="Times New Roman" panose="02020603050405020304" pitchFamily="18" charset="0"/>
              </a:rPr>
              <a:t>=?V</a:t>
            </a:r>
            <a:endParaRPr lang="en-US" sz="3200">
              <a:latin typeface="Times New Roman" panose="02020603050405020304" pitchFamily="18" charset="0"/>
              <a:cs typeface="Times New Roman" panose="02020603050405020304" pitchFamily="18" charset="0"/>
            </a:endParaRPr>
          </a:p>
        </p:txBody>
      </p:sp>
      <p:sp>
        <p:nvSpPr>
          <p:cNvPr id="6" name="Text Box 5"/>
          <p:cNvSpPr txBox="1"/>
          <p:nvPr/>
        </p:nvSpPr>
        <p:spPr>
          <a:xfrm>
            <a:off x="5924550" y="3885565"/>
            <a:ext cx="3872865" cy="1568450"/>
          </a:xfrm>
          <a:prstGeom prst="rect">
            <a:avLst/>
          </a:prstGeom>
          <a:noFill/>
        </p:spPr>
        <p:txBody>
          <a:bodyPr wrap="square" rtlCol="0">
            <a:spAutoFit/>
          </a:bodyPr>
          <a:p>
            <a:r>
              <a:rPr lang="en-US" sz="3200">
                <a:latin typeface="Times New Roman" panose="02020603050405020304" pitchFamily="18" charset="0"/>
                <a:cs typeface="Times New Roman" panose="02020603050405020304" pitchFamily="18" charset="0"/>
              </a:rPr>
              <a:t>Giải: </a:t>
            </a:r>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r</a:t>
            </a:r>
            <a:r>
              <a:rPr lang="en-US" sz="3200" baseline="-25000">
                <a:latin typeface="Times New Roman" panose="02020603050405020304" pitchFamily="18" charset="0"/>
                <a:cs typeface="Times New Roman" panose="02020603050405020304" pitchFamily="18" charset="0"/>
              </a:rPr>
              <a:t>b</a:t>
            </a:r>
            <a:r>
              <a:rPr lang="en-US" sz="3200">
                <a:latin typeface="Times New Roman" panose="02020603050405020304" pitchFamily="18" charset="0"/>
                <a:cs typeface="Times New Roman" panose="02020603050405020304" pitchFamily="18" charset="0"/>
              </a:rPr>
              <a:t>= nr = 3.2 = 6V</a:t>
            </a:r>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E</a:t>
            </a:r>
            <a:r>
              <a:rPr lang="en-US" sz="3200" baseline="-25000">
                <a:latin typeface="Times New Roman" panose="02020603050405020304" pitchFamily="18" charset="0"/>
                <a:cs typeface="Times New Roman" panose="02020603050405020304" pitchFamily="18" charset="0"/>
              </a:rPr>
              <a:t>b</a:t>
            </a:r>
            <a:r>
              <a:rPr lang="en-US" sz="3200">
                <a:latin typeface="Times New Roman" panose="02020603050405020304" pitchFamily="18" charset="0"/>
                <a:cs typeface="Times New Roman" panose="02020603050405020304" pitchFamily="18" charset="0"/>
              </a:rPr>
              <a:t>= nE = 3.9 = 27V</a:t>
            </a:r>
            <a:endParaRPr lang="en-US" sz="32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01"/>
                                        </p:tgtEl>
                                        <p:attrNameLst>
                                          <p:attrName>style.visibility</p:attrName>
                                        </p:attrNameLst>
                                      </p:cBhvr>
                                      <p:to>
                                        <p:strVal val="visible"/>
                                      </p:to>
                                    </p:set>
                                    <p:animEffect transition="in" filter="strips(downLeft)">
                                      <p:cBhvr>
                                        <p:cTn id="7" dur="500"/>
                                        <p:tgtEl>
                                          <p:spTgt spid="10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linds(horizontal)">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 grpId="0"/>
      <p:bldP spid="101" grpId="1"/>
      <p:bldP spid="5" grpId="0"/>
      <p:bldP spid="5" grpId="1"/>
      <p:bldP spid="6" grpId="0"/>
      <p:bldP spid="6" grpId="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p:sp>
        <p:nvSpPr>
          <p:cNvPr id="101" name="Text Box 100"/>
          <p:cNvSpPr txBox="1"/>
          <p:nvPr/>
        </p:nvSpPr>
        <p:spPr>
          <a:xfrm>
            <a:off x="1149985" y="1903730"/>
            <a:ext cx="9791700" cy="1568450"/>
          </a:xfrm>
          <a:prstGeom prst="rect">
            <a:avLst/>
          </a:prstGeom>
          <a:noFill/>
          <a:ln w="9525">
            <a:noFill/>
          </a:ln>
        </p:spPr>
        <p:txBody>
          <a:bodyPr wrap="square">
            <a:spAutoFit/>
          </a:bodyPr>
          <a:p>
            <a:pPr indent="0"/>
            <a:r>
              <a:rPr lang="en-US" sz="3200" b="1">
                <a:latin typeface="Times New Roman" panose="02020603050405020304" pitchFamily="18" charset="0"/>
                <a:ea typeface="SimSun" panose="02010600030101010101" pitchFamily="2" charset="-122"/>
                <a:cs typeface="Times New Roman" panose="02020603050405020304" pitchFamily="18" charset="0"/>
              </a:rPr>
              <a:t>Ví dụ 2. </a:t>
            </a:r>
            <a:r>
              <a:rPr lang="en-US" sz="3200" b="0">
                <a:latin typeface="Times New Roman" panose="02020603050405020304" pitchFamily="18" charset="0"/>
                <a:ea typeface="SimSun" panose="02010600030101010101" pitchFamily="2" charset="-122"/>
                <a:cs typeface="Times New Roman" panose="02020603050405020304" pitchFamily="18" charset="0"/>
              </a:rPr>
              <a:t>Nếu ghép 3 pin giống nhau nối tiếp, mỗi pin có suất điện động 3V và có điện trở trong 1</a:t>
            </a:r>
            <a:r>
              <a:rPr lang="en-US" sz="3200">
                <a:latin typeface="Symbol" panose="05050102010706020507" charset="0"/>
                <a:ea typeface="SimSun" panose="02010600030101010101" pitchFamily="2" charset="-122"/>
                <a:cs typeface="Times New Roman" panose="02020603050405020304" pitchFamily="18" charset="0"/>
                <a:sym typeface="+mn-ea"/>
              </a:rPr>
              <a:t>W</a:t>
            </a:r>
            <a:r>
              <a:rPr lang="en-US" sz="3200" b="0">
                <a:latin typeface="Times New Roman" panose="02020603050405020304" pitchFamily="18" charset="0"/>
                <a:ea typeface="SimSun" panose="02010600030101010101" pitchFamily="2" charset="-122"/>
                <a:cs typeface="Times New Roman" panose="02020603050405020304" pitchFamily="18" charset="0"/>
              </a:rPr>
              <a:t> thành một bộ nguồn. Tìm điện trở trong và suất điện động của bộ nguồn.</a:t>
            </a:r>
            <a:endParaRPr lang="en-US" sz="3200">
              <a:latin typeface="Times New Roman" panose="02020603050405020304" pitchFamily="18" charset="0"/>
              <a:cs typeface="Times New Roman" panose="02020603050405020304" pitchFamily="18" charset="0"/>
            </a:endParaRPr>
          </a:p>
        </p:txBody>
      </p:sp>
      <p:sp>
        <p:nvSpPr>
          <p:cNvPr id="4" name="TextBox 3"/>
          <p:cNvSpPr txBox="1"/>
          <p:nvPr/>
        </p:nvSpPr>
        <p:spPr>
          <a:xfrm>
            <a:off x="4241800" y="817880"/>
            <a:ext cx="4326255" cy="583565"/>
          </a:xfrm>
          <a:prstGeom prst="rect">
            <a:avLst/>
          </a:prstGeom>
          <a:noFill/>
        </p:spPr>
        <p:txBody>
          <a:bodyPr wrap="square" rtlCol="0">
            <a:spAutoFit/>
          </a:bodyPr>
          <a:p>
            <a:r>
              <a:rPr lang="en-US" sz="3200" b="1">
                <a:solidFill>
                  <a:srgbClr val="C00000"/>
                </a:solidFill>
                <a:latin typeface="Times New Roman" panose="02020603050405020304" pitchFamily="18" charset="0"/>
                <a:cs typeface="Times New Roman" panose="02020603050405020304" pitchFamily="18" charset="0"/>
              </a:rPr>
              <a:t>BÀI TẬP VẬN DỤNG:</a:t>
            </a:r>
            <a:endParaRPr lang="en-US" sz="3200" b="1">
              <a:solidFill>
                <a:srgbClr val="C00000"/>
              </a:solidFill>
              <a:latin typeface="Times New Roman" panose="02020603050405020304" pitchFamily="18" charset="0"/>
              <a:cs typeface="Times New Roman" panose="02020603050405020304" pitchFamily="18" charset="0"/>
            </a:endParaRPr>
          </a:p>
        </p:txBody>
      </p:sp>
      <p:sp>
        <p:nvSpPr>
          <p:cNvPr id="5" name="Text Box 4"/>
          <p:cNvSpPr txBox="1"/>
          <p:nvPr/>
        </p:nvSpPr>
        <p:spPr>
          <a:xfrm>
            <a:off x="1149985" y="4267200"/>
            <a:ext cx="9571355" cy="1076325"/>
          </a:xfrm>
          <a:prstGeom prst="rect">
            <a:avLst/>
          </a:prstGeom>
          <a:noFill/>
          <a:ln w="9525">
            <a:noFill/>
          </a:ln>
        </p:spPr>
        <p:txBody>
          <a:bodyPr wrap="square">
            <a:spAutoFit/>
          </a:bodyPr>
          <a:p>
            <a:pPr indent="0"/>
            <a:r>
              <a:rPr lang="en-US" sz="3200" b="1">
                <a:latin typeface="Times New Roman" panose="02020603050405020304" pitchFamily="18" charset="0"/>
                <a:ea typeface="SimSun" panose="02010600030101010101" pitchFamily="2" charset="-122"/>
              </a:rPr>
              <a:t>Ví dụ 3. </a:t>
            </a:r>
            <a:r>
              <a:rPr lang="en-US" sz="3200" b="0">
                <a:latin typeface="Times New Roman" panose="02020603050405020304" pitchFamily="18" charset="0"/>
                <a:ea typeface="SimSun" panose="02010600030101010101" pitchFamily="2" charset="-122"/>
              </a:rPr>
              <a:t>Nếu song song ghép 3 pin giống nhau, loại 9V - 1 </a:t>
            </a:r>
            <a:r>
              <a:rPr lang="en-US" sz="3200" b="0">
                <a:latin typeface="Symbol" panose="05050102010706020507" charset="0"/>
                <a:ea typeface="SimSun" panose="02010600030101010101" pitchFamily="2" charset="-122"/>
                <a:cs typeface="Times New Roman" panose="02020603050405020304" pitchFamily="18" charset="0"/>
              </a:rPr>
              <a:t>W</a:t>
            </a:r>
            <a:r>
              <a:rPr lang="en-US" sz="3200" b="0">
                <a:latin typeface="Times New Roman" panose="02020603050405020304" pitchFamily="18" charset="0"/>
                <a:ea typeface="SimSun" panose="02010600030101010101" pitchFamily="2" charset="-122"/>
              </a:rPr>
              <a:t> . Tìm điện trở trong và suất điện động của bộ nguồn.</a:t>
            </a:r>
            <a:endParaRPr lang="en-US" sz="3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01"/>
                                        </p:tgtEl>
                                        <p:attrNameLst>
                                          <p:attrName>style.visibility</p:attrName>
                                        </p:attrNameLst>
                                      </p:cBhvr>
                                      <p:to>
                                        <p:strVal val="visible"/>
                                      </p:to>
                                    </p:set>
                                    <p:animEffect transition="in" filter="strips(downLeft)">
                                      <p:cBhvr>
                                        <p:cTn id="7" dur="500"/>
                                        <p:tgtEl>
                                          <p:spTgt spid="10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 grpId="0"/>
      <p:bldP spid="101" grpId="1"/>
      <p:bldP spid="5" grpId="0"/>
      <p:bldP spid="5" grpId="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p:sp>
        <p:nvSpPr>
          <p:cNvPr id="4" name="TextBox 3"/>
          <p:cNvSpPr txBox="1"/>
          <p:nvPr/>
        </p:nvSpPr>
        <p:spPr>
          <a:xfrm>
            <a:off x="4401185" y="341630"/>
            <a:ext cx="4401185" cy="583565"/>
          </a:xfrm>
          <a:prstGeom prst="rect">
            <a:avLst/>
          </a:prstGeom>
          <a:noFill/>
        </p:spPr>
        <p:txBody>
          <a:bodyPr wrap="square" rtlCol="0">
            <a:spAutoFit/>
          </a:bodyPr>
          <a:p>
            <a:r>
              <a:rPr lang="en-US" sz="3200" b="1">
                <a:solidFill>
                  <a:srgbClr val="C00000"/>
                </a:solidFill>
                <a:latin typeface="Times New Roman" panose="02020603050405020304" pitchFamily="18" charset="0"/>
                <a:cs typeface="Times New Roman" panose="02020603050405020304" pitchFamily="18" charset="0"/>
              </a:rPr>
              <a:t>BÀI TẬP VẬN DỤNG:</a:t>
            </a:r>
            <a:endParaRPr lang="en-US" sz="3200" b="1">
              <a:solidFill>
                <a:srgbClr val="C00000"/>
              </a:solidFill>
              <a:latin typeface="Times New Roman" panose="02020603050405020304" pitchFamily="18" charset="0"/>
              <a:cs typeface="Times New Roman" panose="02020603050405020304" pitchFamily="18" charset="0"/>
            </a:endParaRPr>
          </a:p>
        </p:txBody>
      </p:sp>
      <p:sp>
        <p:nvSpPr>
          <p:cNvPr id="101" name="Text Box 100"/>
          <p:cNvSpPr txBox="1"/>
          <p:nvPr/>
        </p:nvSpPr>
        <p:spPr>
          <a:xfrm>
            <a:off x="1653540" y="1650365"/>
            <a:ext cx="9695180" cy="2061210"/>
          </a:xfrm>
          <a:prstGeom prst="rect">
            <a:avLst/>
          </a:prstGeom>
          <a:noFill/>
          <a:ln w="9525">
            <a:noFill/>
          </a:ln>
        </p:spPr>
        <p:txBody>
          <a:bodyPr wrap="square">
            <a:spAutoFit/>
          </a:bodyPr>
          <a:p>
            <a:pPr indent="0"/>
            <a:r>
              <a:rPr lang="en-US" sz="3200" b="1">
                <a:latin typeface="Times New Roman" panose="02020603050405020304" pitchFamily="18" charset="0"/>
                <a:ea typeface="SimSun" panose="02010600030101010101" pitchFamily="2" charset="-122"/>
                <a:cs typeface="Times New Roman" panose="02020603050405020304" pitchFamily="18" charset="0"/>
              </a:rPr>
              <a:t>Ví dụ 4. </a:t>
            </a:r>
            <a:r>
              <a:rPr lang="en-US" sz="3200" b="0">
                <a:latin typeface="Times New Roman" panose="02020603050405020304" pitchFamily="18" charset="0"/>
                <a:ea typeface="SimSun" panose="02010600030101010101" pitchFamily="2" charset="-122"/>
                <a:cs typeface="Times New Roman" panose="02020603050405020304" pitchFamily="18" charset="0"/>
              </a:rPr>
              <a:t>Người ta mắc một bộ ba pin giống nhau song song thì thu được một bộ nguồn có suất điện động 9V và điện trở trong 3W. Tìm suất điện động và điện trở trong của 1pin.</a:t>
            </a:r>
            <a:endParaRPr lang="en-US" sz="3200">
              <a:latin typeface="Times New Roman" panose="02020603050405020304" pitchFamily="18" charset="0"/>
              <a:cs typeface="Times New Roman" panose="02020603050405020304" pitchFamily="18" charset="0"/>
            </a:endParaRPr>
          </a:p>
        </p:txBody>
      </p:sp>
      <p:sp>
        <p:nvSpPr>
          <p:cNvPr id="5" name="Text Box 4"/>
          <p:cNvSpPr txBox="1"/>
          <p:nvPr/>
        </p:nvSpPr>
        <p:spPr>
          <a:xfrm>
            <a:off x="1653540" y="4182745"/>
            <a:ext cx="10163175" cy="2061210"/>
          </a:xfrm>
          <a:prstGeom prst="rect">
            <a:avLst/>
          </a:prstGeom>
          <a:noFill/>
          <a:ln w="9525">
            <a:noFill/>
          </a:ln>
        </p:spPr>
        <p:txBody>
          <a:bodyPr wrap="square">
            <a:spAutoFit/>
          </a:bodyPr>
          <a:p>
            <a:pPr indent="0"/>
            <a:r>
              <a:rPr lang="en-US" sz="3200" b="1">
                <a:latin typeface="Times New Roman" panose="02020603050405020304" pitchFamily="18" charset="0"/>
                <a:ea typeface="SimSun" panose="02010600030101010101" pitchFamily="2" charset="-122"/>
                <a:cs typeface="Times New Roman" panose="02020603050405020304" pitchFamily="18" charset="0"/>
              </a:rPr>
              <a:t>Ví dụ 5. </a:t>
            </a:r>
            <a:r>
              <a:rPr lang="en-US" sz="3200" b="0">
                <a:latin typeface="Times New Roman" panose="02020603050405020304" pitchFamily="18" charset="0"/>
                <a:ea typeface="SimSun" panose="02010600030101010101" pitchFamily="2" charset="-122"/>
                <a:cs typeface="Times New Roman" panose="02020603050405020304" pitchFamily="18" charset="0"/>
              </a:rPr>
              <a:t>Nếu ghép 3 pin giống nhau nối tiếp thu được bộ nguồn 7,5V – 3W thì khi mắc ba pin đó song song thu được bộ nguồn. Tìm điện trở trong và suất điện động của bộ nguồn khi mắc song song.</a:t>
            </a:r>
            <a:endParaRPr lang="en-US" sz="32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1"/>
                                        </p:tgtEl>
                                        <p:attrNameLst>
                                          <p:attrName>style.visibility</p:attrName>
                                        </p:attrNameLst>
                                      </p:cBhvr>
                                      <p:to>
                                        <p:strVal val="visible"/>
                                      </p:to>
                                    </p:set>
                                    <p:animEffect transition="in" filter="wipe(down)">
                                      <p:cBhvr>
                                        <p:cTn id="7" dur="500"/>
                                        <p:tgtEl>
                                          <p:spTgt spid="101"/>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Left)">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 grpId="0"/>
      <p:bldP spid="101" grpId="1"/>
      <p:bldP spid="5" grpId="0"/>
      <p:bldP spid="5" grpId="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5" name="TextBox 4"/>
          <p:cNvSpPr txBox="1"/>
          <p:nvPr/>
        </p:nvSpPr>
        <p:spPr>
          <a:xfrm>
            <a:off x="497205" y="153035"/>
            <a:ext cx="11398885" cy="650875"/>
          </a:xfrm>
          <a:prstGeom prst="rect">
            <a:avLst/>
          </a:prstGeom>
          <a:noFill/>
        </p:spPr>
        <p:txBody>
          <a:bodyPr wrap="square">
            <a:spAutoFit/>
          </a:bodyPr>
          <a:lstStyle/>
          <a:p>
            <a:pPr algn="just">
              <a:lnSpc>
                <a:spcPct val="130000"/>
              </a:lnSpc>
              <a:spcBef>
                <a:spcPts val="0"/>
              </a:spcBef>
              <a:spcAft>
                <a:spcPts val="0"/>
              </a:spcAft>
            </a:pPr>
            <a:r>
              <a:rPr lang="en-US" sz="2800" b="1">
                <a:solidFill>
                  <a:srgbClr val="7030A0"/>
                </a:solidFill>
                <a:effectLst/>
                <a:latin typeface="Times New Roman" panose="02020603050405020304" pitchFamily="18" charset="0"/>
                <a:ea typeface="SimSun" panose="02010600030101010101" pitchFamily="2" charset="-122"/>
                <a:cs typeface="Times New Roman" panose="02020603050405020304" pitchFamily="18" charset="0"/>
              </a:rPr>
              <a:t>CHỦ ĐỀ: ĐỊNH LUẬT ÔM ĐỐI VỚI TOÀN MẠCH – GHÉP NGUỒN</a:t>
            </a:r>
            <a:endParaRPr lang="en-US" sz="2800" b="1">
              <a:solidFill>
                <a:srgbClr val="7030A0"/>
              </a:solidFill>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6" name="TextBox 5"/>
          <p:cNvSpPr txBox="1"/>
          <p:nvPr/>
        </p:nvSpPr>
        <p:spPr>
          <a:xfrm>
            <a:off x="1031875" y="822325"/>
            <a:ext cx="8919845" cy="612775"/>
          </a:xfrm>
          <a:prstGeom prst="rect">
            <a:avLst/>
          </a:prstGeom>
          <a:noFill/>
        </p:spPr>
        <p:txBody>
          <a:bodyPr wrap="square" rtlCol="0">
            <a:spAutoFit/>
          </a:bodyPr>
          <a:lstStyle/>
          <a:p>
            <a:pPr marL="342900" lvl="0" indent="-342900" algn="just">
              <a:lnSpc>
                <a:spcPct val="106000"/>
              </a:lnSpc>
              <a:spcBef>
                <a:spcPts val="500"/>
              </a:spcBef>
              <a:spcAft>
                <a:spcPts val="800"/>
              </a:spcAft>
              <a:buFont typeface="Symbol" panose="05050102010706020507" pitchFamily="18" charset="2"/>
              <a:buChar char=""/>
            </a:pPr>
            <a:r>
              <a:rPr lang="en-US" sz="2800" b="1">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ĐỊNH </a:t>
            </a:r>
            <a:r>
              <a:rPr lang="en-US" sz="3200" b="1">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LUẬT ÔM ĐỐI VỚI TOÀN MẠCH</a:t>
            </a:r>
            <a:endParaRPr lang="en-US" sz="3200" b="1">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8" name="TextBox 7"/>
          <p:cNvSpPr txBox="1"/>
          <p:nvPr/>
        </p:nvSpPr>
        <p:spPr>
          <a:xfrm>
            <a:off x="1031875" y="1399540"/>
            <a:ext cx="9258935" cy="730885"/>
          </a:xfrm>
          <a:prstGeom prst="rect">
            <a:avLst/>
          </a:prstGeom>
          <a:noFill/>
        </p:spPr>
        <p:txBody>
          <a:bodyPr wrap="square">
            <a:spAutoFit/>
          </a:bodyPr>
          <a:lstStyle/>
          <a:p>
            <a:pPr marL="342900" lvl="0" indent="-342900">
              <a:lnSpc>
                <a:spcPct val="130000"/>
              </a:lnSpc>
              <a:spcBef>
                <a:spcPts val="500"/>
              </a:spcBef>
              <a:spcAft>
                <a:spcPts val="0"/>
              </a:spcAft>
              <a:buFont typeface="Times New Roman" panose="02020603050405020304" pitchFamily="18" charset="0"/>
              <a:buAutoNum type="romanUcPeriod"/>
            </a:pPr>
            <a:r>
              <a:rPr lang="en-US" sz="3200" b="1">
                <a:solidFill>
                  <a:schemeClr val="accent1">
                    <a:lumMod val="50000"/>
                  </a:schemeClr>
                </a:solidFill>
                <a:effectLst/>
                <a:latin typeface="Times New Roman" panose="02020603050405020304" pitchFamily="18" charset="0"/>
                <a:ea typeface="SimSun" panose="02010600030101010101" pitchFamily="2" charset="-122"/>
                <a:cs typeface="Times New Roman" panose="02020603050405020304" pitchFamily="18" charset="0"/>
              </a:rPr>
              <a:t>Định luật Ôm đối với đoạn mạch có dòng điện</a:t>
            </a:r>
            <a:endParaRPr lang="en-US" sz="3200" b="1">
              <a:solidFill>
                <a:schemeClr val="accent1">
                  <a:lumMod val="50000"/>
                </a:schemeClr>
              </a:solidFill>
              <a:effectLst/>
              <a:latin typeface="Times New Roman" panose="02020603050405020304" pitchFamily="18" charset="0"/>
              <a:ea typeface="SimSun" panose="02010600030101010101" pitchFamily="2" charset="-122"/>
              <a:cs typeface="Times New Roman" panose="02020603050405020304" pitchFamily="18" charset="0"/>
            </a:endParaRPr>
          </a:p>
        </p:txBody>
      </p:sp>
      <p:pic>
        <p:nvPicPr>
          <p:cNvPr id="9" name="Picture 8" descr="IMG_256"/>
          <p:cNvPicPr>
            <a:picLocks noChangeAspect="1"/>
          </p:cNvPicPr>
          <p:nvPr/>
        </p:nvPicPr>
        <p:blipFill>
          <a:blip r:embed="rId1"/>
          <a:srcRect b="78035"/>
          <a:stretch>
            <a:fillRect/>
          </a:stretch>
        </p:blipFill>
        <p:spPr>
          <a:xfrm>
            <a:off x="8995948" y="3541872"/>
            <a:ext cx="2782918" cy="1254766"/>
          </a:xfrm>
          <a:prstGeom prst="rect">
            <a:avLst/>
          </a:prstGeom>
          <a:noFill/>
          <a:ln w="9525">
            <a:noFill/>
          </a:ln>
        </p:spPr>
      </p:pic>
      <p:sp>
        <p:nvSpPr>
          <p:cNvPr id="11" name="TextBox 10"/>
          <p:cNvSpPr txBox="1"/>
          <p:nvPr/>
        </p:nvSpPr>
        <p:spPr>
          <a:xfrm>
            <a:off x="1149350" y="2047240"/>
            <a:ext cx="11042650" cy="2011045"/>
          </a:xfrm>
          <a:prstGeom prst="rect">
            <a:avLst/>
          </a:prstGeom>
          <a:noFill/>
        </p:spPr>
        <p:txBody>
          <a:bodyPr wrap="square">
            <a:spAutoFit/>
          </a:bodyPr>
          <a:lstStyle/>
          <a:p>
            <a:pPr>
              <a:lnSpc>
                <a:spcPct val="130000"/>
              </a:lnSpc>
              <a:spcBef>
                <a:spcPts val="500"/>
              </a:spcBef>
              <a:spcAft>
                <a:spcPts val="0"/>
              </a:spcAft>
            </a:pPr>
            <a:r>
              <a:rPr lang="vi-VN" sz="3200">
                <a:effectLst/>
                <a:latin typeface="Times New Roman" panose="02020603050405020304" pitchFamily="18" charset="0"/>
                <a:ea typeface="SimSun" panose="02010600030101010101" pitchFamily="2" charset="-122"/>
                <a:cs typeface="Times New Roman" panose="02020603050405020304" pitchFamily="18" charset="0"/>
              </a:rPr>
              <a:t>Xét đoạn mạch AB chứa điện trở R, đặt vào hai đầu AB một hiệu điện thế là U, khi đó cường độ dòng điện trong mạch là I liên hệ với U thông qua biểu thức</a:t>
            </a:r>
            <a:endParaRPr lang="vi-VN" sz="3200">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13" name="TextBox 12"/>
          <p:cNvSpPr txBox="1"/>
          <p:nvPr/>
        </p:nvSpPr>
        <p:spPr>
          <a:xfrm>
            <a:off x="1689735" y="4796790"/>
            <a:ext cx="8343900" cy="2061210"/>
          </a:xfrm>
          <a:prstGeom prst="rect">
            <a:avLst/>
          </a:prstGeom>
          <a:noFill/>
        </p:spPr>
        <p:txBody>
          <a:bodyPr wrap="square" rtlCol="0">
            <a:spAutoFit/>
          </a:bodyPr>
          <a:lstStyle/>
          <a:p>
            <a:r>
              <a:rPr lang="en-US" sz="3200">
                <a:latin typeface="Times New Roman" panose="02020603050405020304" pitchFamily="18" charset="0"/>
                <a:cs typeface="Times New Roman" panose="02020603050405020304" pitchFamily="18" charset="0"/>
              </a:rPr>
              <a:t>Trong đó: </a:t>
            </a:r>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I là cường độ dòng điện (A)</a:t>
            </a:r>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U là hiệu điện thế giữa hai đầu đoạn mạch(V)</a:t>
            </a:r>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R là điện trở của đoạn mạch (</a:t>
            </a:r>
            <a:r>
              <a:rPr lang="el-GR" sz="3200" i="1" kern="1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Ω</a:t>
            </a:r>
            <a:r>
              <a:rPr lang="en-US" sz="3200" i="1" kern="1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a:t>
            </a:r>
            <a:endParaRPr lang="en-US" sz="3200">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2" name="Text Box 1"/>
              <p:cNvSpPr txBox="1"/>
              <p:nvPr/>
            </p:nvSpPr>
            <p:spPr>
              <a:xfrm>
                <a:off x="4885690" y="4185920"/>
                <a:ext cx="1272540" cy="788035"/>
              </a:xfrm>
              <a:prstGeom prst="rect">
                <a:avLst/>
              </a:prstGeom>
              <a:noFill/>
            </p:spPr>
            <p:txBody>
              <a:bodyPr wrap="square" rtlCol="0" anchor="t">
                <a:spAutoFit/>
              </a:bodyPr>
              <a:p>
                <a:pPr algn="ctr"/>
                <a:r>
                  <a:rPr lang="en-US" sz="3200">
                    <a:latin typeface="Times New Roman" panose="02020603050405020304" pitchFamily="18" charset="0"/>
                    <a:cs typeface="Times New Roman" panose="02020603050405020304" pitchFamily="18" charset="0"/>
                    <a:sym typeface="+mn-ea"/>
                  </a:rPr>
                  <a:t>I = </a:t>
                </a:r>
                <a14:m>
                  <m:oMath xmlns:m="http://schemas.openxmlformats.org/officeDocument/2006/math">
                    <m:f>
                      <m:fPr>
                        <m:ctrlPr>
                          <a:rPr lang="en-US" sz="3200" smtClean="0">
                            <a:latin typeface="Cambria Math" panose="02040503050406030204" pitchFamily="18" charset="0"/>
                          </a:rPr>
                        </m:ctrlPr>
                      </m:fPr>
                      <m:num>
                        <m:r>
                          <m:rPr>
                            <m:sty m:val="p"/>
                          </m:rPr>
                          <a:rPr lang="en-US" sz="3200" b="0" i="0" smtClean="0">
                            <a:latin typeface="Cambria Math" panose="02040503050406030204" pitchFamily="18" charset="0"/>
                          </a:rPr>
                          <m:t>U</m:t>
                        </m:r>
                      </m:num>
                      <m:den>
                        <m:r>
                          <m:rPr>
                            <m:sty m:val="p"/>
                          </m:rPr>
                          <a:rPr lang="en-US" sz="3200" b="0" i="0" smtClean="0">
                            <a:latin typeface="Cambria Math" panose="02040503050406030204" pitchFamily="18" charset="0"/>
                          </a:rPr>
                          <m:t>R</m:t>
                        </m:r>
                      </m:den>
                    </m:f>
                  </m:oMath>
                </a14:m>
                <a:endParaRPr lang="en-US" sz="3200"/>
              </a:p>
            </p:txBody>
          </p:sp>
        </mc:Choice>
        <mc:Fallback>
          <p:sp>
            <p:nvSpPr>
              <p:cNvPr id="2" name="Text Box 1"/>
              <p:cNvSpPr txBox="1">
                <a:spLocks noRot="1" noChangeAspect="1" noMove="1" noResize="1" noEditPoints="1" noAdjustHandles="1" noChangeArrowheads="1" noChangeShapeType="1" noTextEdit="1"/>
              </p:cNvSpPr>
              <p:nvPr/>
            </p:nvSpPr>
            <p:spPr>
              <a:xfrm>
                <a:off x="4885690" y="4185920"/>
                <a:ext cx="1272540" cy="788035"/>
              </a:xfrm>
              <a:prstGeom prst="rect">
                <a:avLst/>
              </a:prstGeom>
              <a:blipFill rotWithShape="1">
                <a:blip r:embed="rId2"/>
                <a:stretch>
                  <a:fillRect/>
                </a:stretch>
              </a:blipFill>
            </p:spPr>
            <p:txBody>
              <a:bodyPr/>
              <a:lstStyle/>
              <a:p>
                <a:r>
                  <a:rPr lang="en-US" alt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strips(downLeft)">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strips(downLeft)">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ox(in)">
                                      <p:cBhvr>
                                        <p:cTn id="27" dur="20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9" presetClass="entr" presetSubtype="10"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5000" fill="hold"/>
                                        <p:tgtEl>
                                          <p:spTgt spid="2"/>
                                        </p:tgtEl>
                                        <p:attrNameLst>
                                          <p:attrName>ppt_w</p:attrName>
                                        </p:attrNameLst>
                                      </p:cBhvr>
                                      <p:tavLst>
                                        <p:tav tm="0" fmla="#ppt_w*sin(2.5*pi*$)">
                                          <p:val>
                                            <p:fltVal val="0"/>
                                          </p:val>
                                        </p:tav>
                                        <p:tav tm="100000">
                                          <p:val>
                                            <p:fltVal val="1"/>
                                          </p:val>
                                        </p:tav>
                                      </p:tavLst>
                                    </p:anim>
                                    <p:anim calcmode="lin" valueType="num">
                                      <p:cBhvr>
                                        <p:cTn id="33" dur="5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19" presetClass="entr" presetSubtype="10" fill="hold" nodeType="clickEffect">
                                  <p:stCondLst>
                                    <p:cond delay="0"/>
                                  </p:stCondLst>
                                  <p:childTnLst>
                                    <p:set>
                                      <p:cBhvr>
                                        <p:cTn id="37" dur="1" fill="hold">
                                          <p:stCondLst>
                                            <p:cond delay="0"/>
                                          </p:stCondLst>
                                        </p:cTn>
                                        <p:tgtEl>
                                          <p:spTgt spid="2">
                                            <p:txEl>
                                              <p:pRg st="0" end="0"/>
                                            </p:txEl>
                                          </p:spTgt>
                                        </p:tgtEl>
                                        <p:attrNameLst>
                                          <p:attrName>style.visibility</p:attrName>
                                        </p:attrNameLst>
                                      </p:cBhvr>
                                      <p:to>
                                        <p:strVal val="visible"/>
                                      </p:to>
                                    </p:set>
                                    <p:anim calcmode="lin" valueType="num">
                                      <p:cBhvr>
                                        <p:cTn id="38" dur="5000" fill="hold"/>
                                        <p:tgtEl>
                                          <p:spTgt spid="2">
                                            <p:txEl>
                                              <p:pRg st="0" end="0"/>
                                            </p:txEl>
                                          </p:spTgt>
                                        </p:tgtEl>
                                        <p:attrNameLst>
                                          <p:attrName>ppt_w</p:attrName>
                                        </p:attrNameLst>
                                      </p:cBhvr>
                                      <p:tavLst>
                                        <p:tav tm="0" fmla="#ppt_w*sin(2.5*pi*$)">
                                          <p:val>
                                            <p:fltVal val="0"/>
                                          </p:val>
                                        </p:tav>
                                        <p:tav tm="100000">
                                          <p:val>
                                            <p:fltVal val="1"/>
                                          </p:val>
                                        </p:tav>
                                      </p:tavLst>
                                    </p:anim>
                                    <p:anim calcmode="lin" valueType="num">
                                      <p:cBhvr>
                                        <p:cTn id="39" dur="5000" fill="hold"/>
                                        <p:tgtEl>
                                          <p:spTgt spid="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40" fill="hold">
                      <p:stCondLst>
                        <p:cond delay="indefinite"/>
                      </p:stCondLst>
                      <p:childTnLst>
                        <p:par>
                          <p:cTn id="41" fill="hold">
                            <p:stCondLst>
                              <p:cond delay="0"/>
                            </p:stCondLst>
                            <p:childTnLst>
                              <p:par>
                                <p:cTn id="42" presetID="18" presetClass="entr" presetSubtype="12"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strips(downLeft)">
                                      <p:cBhvr>
                                        <p:cTn id="4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p:bldP spid="6" grpId="1"/>
      <p:bldP spid="8" grpId="0"/>
      <p:bldP spid="8" grpId="1"/>
      <p:bldP spid="2" grpId="0"/>
      <p:bldP spid="2" grpId="1"/>
      <p:bldP spid="13" grpId="0"/>
      <p:bldP spid="13" grpId="1"/>
      <p:bldP spid="11" grpId="0"/>
      <p:bldP spid="11" grpId="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5" name="TextBox 4"/>
          <p:cNvSpPr txBox="1"/>
          <p:nvPr/>
        </p:nvSpPr>
        <p:spPr>
          <a:xfrm>
            <a:off x="832485" y="239395"/>
            <a:ext cx="7047230" cy="1435100"/>
          </a:xfrm>
          <a:prstGeom prst="rect">
            <a:avLst/>
          </a:prstGeom>
          <a:noFill/>
        </p:spPr>
        <p:txBody>
          <a:bodyPr wrap="square">
            <a:spAutoFit/>
          </a:bodyPr>
          <a:lstStyle/>
          <a:p>
            <a:pPr marL="342900" lvl="0" indent="-342900" algn="just">
              <a:lnSpc>
                <a:spcPct val="130000"/>
              </a:lnSpc>
              <a:spcBef>
                <a:spcPts val="500"/>
              </a:spcBef>
              <a:spcAft>
                <a:spcPts val="0"/>
              </a:spcAft>
              <a:buFont typeface="Times New Roman" panose="02020603050405020304" pitchFamily="18" charset="0"/>
              <a:buAutoNum type="romanUcPeriod" startAt="2"/>
            </a:pPr>
            <a:r>
              <a:rPr lang="en-US" sz="3200" b="1">
                <a:solidFill>
                  <a:schemeClr val="accent1">
                    <a:lumMod val="50000"/>
                  </a:schemeClr>
                </a:solidFill>
                <a:effectLst/>
                <a:latin typeface="Times New Roman" panose="02020603050405020304" pitchFamily="18" charset="0"/>
                <a:ea typeface="SimSun" panose="02010600030101010101" pitchFamily="2" charset="-122"/>
                <a:cs typeface="Times New Roman" panose="02020603050405020304" pitchFamily="18" charset="0"/>
              </a:rPr>
              <a:t>CÁC LOẠI ĐOẠN MẠCH</a:t>
            </a:r>
            <a:endParaRPr lang="en-US" sz="3200">
              <a:solidFill>
                <a:schemeClr val="accent1">
                  <a:lumMod val="50000"/>
                </a:schemeClr>
              </a:solidFill>
              <a:latin typeface="Calibri" panose="020F0502020204030204" pitchFamily="34" charset="0"/>
              <a:ea typeface="SimSun" panose="02010600030101010101" pitchFamily="2" charset="-122"/>
              <a:cs typeface="Times New Roman" panose="02020603050405020304" pitchFamily="18" charset="0"/>
            </a:endParaRPr>
          </a:p>
          <a:p>
            <a:pPr lvl="0" algn="just">
              <a:lnSpc>
                <a:spcPct val="130000"/>
              </a:lnSpc>
              <a:spcBef>
                <a:spcPts val="500"/>
              </a:spcBef>
              <a:spcAft>
                <a:spcPts val="0"/>
              </a:spcAft>
            </a:pPr>
            <a:r>
              <a:rPr lang="en-US" sz="3200" b="1">
                <a:effectLst/>
                <a:latin typeface="Times New Roman" panose="02020603050405020304" pitchFamily="18" charset="0"/>
                <a:ea typeface="SimSun" panose="02010600030101010101" pitchFamily="2" charset="-122"/>
                <a:cs typeface="Times New Roman" panose="02020603050405020304" pitchFamily="18" charset="0"/>
              </a:rPr>
              <a:t>1. </a:t>
            </a:r>
            <a:r>
              <a:rPr lang="en-US" sz="3200" b="1">
                <a:solidFill>
                  <a:schemeClr val="accent1">
                    <a:lumMod val="50000"/>
                  </a:schemeClr>
                </a:solidFill>
                <a:effectLst/>
                <a:latin typeface="Times New Roman" panose="02020603050405020304" pitchFamily="18" charset="0"/>
                <a:ea typeface="SimSun" panose="02010600030101010101" pitchFamily="2" charset="-122"/>
                <a:cs typeface="Times New Roman" panose="02020603050405020304" pitchFamily="18" charset="0"/>
              </a:rPr>
              <a:t>Đoạn mạch có điện trở mắc nối tiếp</a:t>
            </a:r>
            <a:endParaRPr lang="en-US" sz="3200">
              <a:solidFill>
                <a:schemeClr val="accent1">
                  <a:lumMod val="50000"/>
                </a:schemeClr>
              </a:solidFill>
              <a:effectLst/>
              <a:latin typeface="Calibri" panose="020F0502020204030204" pitchFamily="34" charset="0"/>
              <a:ea typeface="SimSun" panose="02010600030101010101" pitchFamily="2" charset="-122"/>
              <a:cs typeface="Times New Roman" panose="02020603050405020304" pitchFamily="18" charset="0"/>
            </a:endParaRPr>
          </a:p>
        </p:txBody>
      </p:sp>
      <p:pic>
        <p:nvPicPr>
          <p:cNvPr id="6" name="Picture 5" descr="IMG_256"/>
          <p:cNvPicPr>
            <a:picLocks noChangeAspect="1"/>
          </p:cNvPicPr>
          <p:nvPr/>
        </p:nvPicPr>
        <p:blipFill>
          <a:blip r:embed="rId1"/>
          <a:srcRect l="15766" t="-183" b="90142"/>
          <a:stretch>
            <a:fillRect/>
          </a:stretch>
        </p:blipFill>
        <p:spPr>
          <a:xfrm>
            <a:off x="7879709" y="1295441"/>
            <a:ext cx="3754563" cy="855677"/>
          </a:xfrm>
          <a:prstGeom prst="rect">
            <a:avLst/>
          </a:prstGeom>
          <a:noFill/>
          <a:ln w="9525">
            <a:noFill/>
          </a:ln>
        </p:spPr>
      </p:pic>
      <p:pic>
        <p:nvPicPr>
          <p:cNvPr id="7"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1946910" y="1570990"/>
            <a:ext cx="3178175" cy="2021205"/>
          </a:xfrm>
          <a:prstGeom prst="rect">
            <a:avLst/>
          </a:prstGeom>
          <a:noFill/>
          <a:ln>
            <a:noFill/>
          </a:ln>
        </p:spPr>
      </p:pic>
      <p:sp>
        <p:nvSpPr>
          <p:cNvPr id="9" name="TextBox 8"/>
          <p:cNvSpPr txBox="1"/>
          <p:nvPr/>
        </p:nvSpPr>
        <p:spPr>
          <a:xfrm>
            <a:off x="470535" y="3474085"/>
            <a:ext cx="7916545" cy="612775"/>
          </a:xfrm>
          <a:prstGeom prst="rect">
            <a:avLst/>
          </a:prstGeom>
          <a:noFill/>
        </p:spPr>
        <p:txBody>
          <a:bodyPr wrap="square">
            <a:spAutoFit/>
          </a:bodyPr>
          <a:lstStyle/>
          <a:p>
            <a:pPr marL="533400">
              <a:lnSpc>
                <a:spcPct val="106000"/>
              </a:lnSpc>
              <a:spcBef>
                <a:spcPts val="500"/>
              </a:spcBef>
              <a:spcAft>
                <a:spcPts val="800"/>
              </a:spcAft>
            </a:pPr>
            <a:r>
              <a:rPr lang="en-US" sz="3200" b="1">
                <a:solidFill>
                  <a:schemeClr val="accent1">
                    <a:lumMod val="50000"/>
                  </a:schemeClr>
                </a:solidFill>
                <a:effectLst/>
                <a:latin typeface="Times New Roman" panose="02020603050405020304" pitchFamily="18" charset="0"/>
                <a:ea typeface="SimSun" panose="02010600030101010101" pitchFamily="2" charset="-122"/>
                <a:cs typeface="Times New Roman" panose="02020603050405020304" pitchFamily="18" charset="0"/>
              </a:rPr>
              <a:t>2. Đoạn mạch có điện trở mắc song song</a:t>
            </a:r>
            <a:endParaRPr lang="en-US" sz="3200" b="1">
              <a:solidFill>
                <a:schemeClr val="accent1">
                  <a:lumMod val="50000"/>
                </a:schemeClr>
              </a:solidFill>
              <a:effectLst/>
              <a:latin typeface="Times New Roman" panose="02020603050405020304" pitchFamily="18" charset="0"/>
              <a:ea typeface="SimSun" panose="02010600030101010101" pitchFamily="2" charset="-122"/>
              <a:cs typeface="Times New Roman" panose="02020603050405020304" pitchFamily="18" charset="0"/>
            </a:endParaRPr>
          </a:p>
        </p:txBody>
      </p:sp>
      <p:pic>
        <p:nvPicPr>
          <p:cNvPr id="10" name="Picture 9" descr="IMG_256"/>
          <p:cNvPicPr>
            <a:picLocks noChangeAspect="1"/>
          </p:cNvPicPr>
          <p:nvPr/>
        </p:nvPicPr>
        <p:blipFill>
          <a:blip r:embed="rId1"/>
          <a:srcRect l="9195" t="64329" r="36782" b="6707"/>
          <a:stretch>
            <a:fillRect/>
          </a:stretch>
        </p:blipFill>
        <p:spPr>
          <a:xfrm>
            <a:off x="8292255" y="3169157"/>
            <a:ext cx="3659697" cy="2147581"/>
          </a:xfrm>
          <a:prstGeom prst="rect">
            <a:avLst/>
          </a:prstGeom>
          <a:noFill/>
          <a:ln w="9525">
            <a:noFill/>
          </a:ln>
        </p:spPr>
      </p:pic>
      <p:pic>
        <p:nvPicPr>
          <p:cNvPr id="11"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2571115" y="4086225"/>
            <a:ext cx="3569970" cy="28702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9" presetClass="entr" presetSubtype="10" fill="hold" nodeType="click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p:cTn id="26" dur="5000" fill="hold"/>
                                        <p:tgtEl>
                                          <p:spTgt spid="10"/>
                                        </p:tgtEl>
                                        <p:attrNameLst>
                                          <p:attrName>ppt_w</p:attrName>
                                        </p:attrNameLst>
                                      </p:cBhvr>
                                      <p:tavLst>
                                        <p:tav tm="0" fmla="#ppt_w*sin(2.5*pi*$)">
                                          <p:val>
                                            <p:fltVal val="0"/>
                                          </p:val>
                                        </p:tav>
                                        <p:tav tm="100000">
                                          <p:val>
                                            <p:fltVal val="1"/>
                                          </p:val>
                                        </p:tav>
                                      </p:tavLst>
                                    </p:anim>
                                    <p:anim calcmode="lin" valueType="num">
                                      <p:cBhvr>
                                        <p:cTn id="27" dur="50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9" grpId="0"/>
      <p:bldP spid="9" grpId="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TextBox 3"/>
          <p:cNvSpPr txBox="1"/>
          <p:nvPr/>
        </p:nvSpPr>
        <p:spPr>
          <a:xfrm>
            <a:off x="3755390" y="243840"/>
            <a:ext cx="4680585" cy="583565"/>
          </a:xfrm>
          <a:prstGeom prst="rect">
            <a:avLst/>
          </a:prstGeom>
          <a:noFill/>
        </p:spPr>
        <p:txBody>
          <a:bodyPr wrap="square" rtlCol="0">
            <a:spAutoFit/>
          </a:bodyPr>
          <a:lstStyle/>
          <a:p>
            <a:r>
              <a:rPr lang="en-US" sz="3200" b="1">
                <a:solidFill>
                  <a:srgbClr val="C00000"/>
                </a:solidFill>
                <a:latin typeface="Times New Roman" panose="02020603050405020304" pitchFamily="18" charset="0"/>
                <a:cs typeface="Times New Roman" panose="02020603050405020304" pitchFamily="18" charset="0"/>
              </a:rPr>
              <a:t>BÀI TẬP VẬN DỤNG:</a:t>
            </a:r>
            <a:endParaRPr lang="en-US" sz="3200" b="1">
              <a:solidFill>
                <a:srgbClr val="C0000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909955" y="897890"/>
            <a:ext cx="10640695" cy="255333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3200">
                <a:latin typeface="Times New Roman" panose="02020603050405020304" pitchFamily="18" charset="0"/>
                <a:cs typeface="Times New Roman" panose="02020603050405020304" pitchFamily="18" charset="0"/>
              </a:rPr>
              <a:t>Ví dụ 1: </a:t>
            </a:r>
            <a:r>
              <a:rPr lang="vi-VN" sz="3200">
                <a:solidFill>
                  <a:srgbClr val="000000"/>
                </a:solidFill>
                <a:effectLst/>
                <a:latin typeface="Times New Roman" panose="02020603050405020304" pitchFamily="18" charset="0"/>
                <a:ea typeface="SimSun" panose="02010600030101010101" pitchFamily="2" charset="-122"/>
              </a:rPr>
              <a:t>Cho mạch điện như hình, trong đó U = 9V, R</a:t>
            </a:r>
            <a:r>
              <a:rPr lang="vi-VN" sz="3200" baseline="-25000">
                <a:solidFill>
                  <a:srgbClr val="000000"/>
                </a:solidFill>
                <a:effectLst/>
                <a:latin typeface="Times New Roman" panose="02020603050405020304" pitchFamily="18" charset="0"/>
                <a:ea typeface="SimSun" panose="02010600030101010101" pitchFamily="2" charset="-122"/>
              </a:rPr>
              <a:t>1</a:t>
            </a:r>
            <a:r>
              <a:rPr lang="vi-VN" sz="3200">
                <a:solidFill>
                  <a:srgbClr val="000000"/>
                </a:solidFill>
                <a:effectLst/>
                <a:latin typeface="Times New Roman" panose="02020603050405020304" pitchFamily="18" charset="0"/>
                <a:ea typeface="SimSun" panose="02010600030101010101" pitchFamily="2" charset="-122"/>
              </a:rPr>
              <a:t> = 1,5</a:t>
            </a:r>
            <a:r>
              <a:rPr lang="el-GR" sz="3200">
                <a:solidFill>
                  <a:srgbClr val="000000"/>
                </a:solidFill>
                <a:effectLst/>
                <a:latin typeface="Times New Roman" panose="02020603050405020304" pitchFamily="18" charset="0"/>
                <a:ea typeface="SimSun" panose="02010600030101010101" pitchFamily="2" charset="-122"/>
              </a:rPr>
              <a:t>Ω; </a:t>
            </a:r>
            <a:r>
              <a:rPr lang="vi-VN" sz="3200">
                <a:solidFill>
                  <a:srgbClr val="000000"/>
                </a:solidFill>
                <a:effectLst/>
                <a:latin typeface="Times New Roman" panose="02020603050405020304" pitchFamily="18" charset="0"/>
                <a:ea typeface="SimSun" panose="02010600030101010101" pitchFamily="2" charset="-122"/>
              </a:rPr>
              <a:t>R</a:t>
            </a:r>
            <a:r>
              <a:rPr lang="vi-VN" sz="3200" baseline="-25000">
                <a:solidFill>
                  <a:srgbClr val="000000"/>
                </a:solidFill>
                <a:effectLst/>
                <a:latin typeface="Times New Roman" panose="02020603050405020304" pitchFamily="18" charset="0"/>
                <a:ea typeface="SimSun" panose="02010600030101010101" pitchFamily="2" charset="-122"/>
              </a:rPr>
              <a:t>2</a:t>
            </a:r>
            <a:r>
              <a:rPr lang="vi-VN" sz="3200">
                <a:solidFill>
                  <a:srgbClr val="000000"/>
                </a:solidFill>
                <a:effectLst/>
                <a:latin typeface="Times New Roman" panose="02020603050405020304" pitchFamily="18" charset="0"/>
                <a:ea typeface="SimSun" panose="02010600030101010101" pitchFamily="2" charset="-122"/>
              </a:rPr>
              <a:t> = 4,5</a:t>
            </a:r>
            <a:r>
              <a:rPr lang="el-GR" sz="3200">
                <a:solidFill>
                  <a:srgbClr val="000000"/>
                </a:solidFill>
                <a:effectLst/>
                <a:latin typeface="Times New Roman" panose="02020603050405020304" pitchFamily="18" charset="0"/>
                <a:ea typeface="SimSun" panose="02010600030101010101" pitchFamily="2" charset="-122"/>
              </a:rPr>
              <a:t>Ω. </a:t>
            </a:r>
            <a:r>
              <a:rPr lang="vi-VN" sz="3200">
                <a:solidFill>
                  <a:srgbClr val="000000"/>
                </a:solidFill>
                <a:effectLst/>
                <a:latin typeface="Times New Roman" panose="02020603050405020304" pitchFamily="18" charset="0"/>
                <a:ea typeface="SimSun" panose="02010600030101010101" pitchFamily="2" charset="-122"/>
              </a:rPr>
              <a:t>Tính nhiệt lượng tỏa ra trên R</a:t>
            </a:r>
            <a:r>
              <a:rPr lang="vi-VN" sz="3200" baseline="-25000">
                <a:solidFill>
                  <a:srgbClr val="000000"/>
                </a:solidFill>
                <a:effectLst/>
                <a:latin typeface="Times New Roman" panose="02020603050405020304" pitchFamily="18" charset="0"/>
                <a:ea typeface="SimSun" panose="02010600030101010101" pitchFamily="2" charset="-122"/>
              </a:rPr>
              <a:t>2</a:t>
            </a:r>
            <a:r>
              <a:rPr lang="vi-VN" sz="3200">
                <a:solidFill>
                  <a:srgbClr val="000000"/>
                </a:solidFill>
                <a:effectLst/>
                <a:latin typeface="Times New Roman" panose="02020603050405020304" pitchFamily="18" charset="0"/>
                <a:ea typeface="SimSun" panose="02010600030101010101" pitchFamily="2" charset="-122"/>
              </a:rPr>
              <a:t> trong 2 phút ?</a:t>
            </a:r>
            <a:endParaRPr lang="vi-VN" sz="3200">
              <a:effectLst/>
              <a:latin typeface="Times New Roman" panose="02020603050405020304" pitchFamily="18" charset="0"/>
              <a:ea typeface="SimSun" panose="02010600030101010101" pitchFamily="2" charset="-122"/>
            </a:endParaRPr>
          </a:p>
          <a:p>
            <a:r>
              <a:rPr lang="en-US" sz="3200">
                <a:latin typeface="Times New Roman" panose="02020603050405020304" pitchFamily="18" charset="0"/>
                <a:cs typeface="Times New Roman" panose="02020603050405020304" pitchFamily="18" charset="0"/>
              </a:rPr>
              <a:t> </a:t>
            </a:r>
            <a:endParaRPr lang="en-US" sz="3200">
              <a:latin typeface="Times New Roman" panose="02020603050405020304" pitchFamily="18" charset="0"/>
              <a:cs typeface="Times New Roman" panose="02020603050405020304" pitchFamily="18" charset="0"/>
            </a:endParaRPr>
          </a:p>
          <a:p>
            <a:endParaRPr lang="en-US" sz="3200">
              <a:latin typeface="Times New Roman" panose="02020603050405020304" pitchFamily="18" charset="0"/>
              <a:cs typeface="Times New Roman" panose="02020603050405020304" pitchFamily="18" charset="0"/>
            </a:endParaRPr>
          </a:p>
          <a:p>
            <a:endParaRPr lang="en-US" sz="3200">
              <a:latin typeface="Times New Roman" panose="02020603050405020304" pitchFamily="18" charset="0"/>
              <a:cs typeface="Times New Roman" panose="02020603050405020304" pitchFamily="18" charset="0"/>
            </a:endParaRPr>
          </a:p>
        </p:txBody>
      </p:sp>
      <p:sp>
        <p:nvSpPr>
          <p:cNvPr id="6" name="TextBox 5"/>
          <p:cNvSpPr txBox="1"/>
          <p:nvPr/>
        </p:nvSpPr>
        <p:spPr>
          <a:xfrm>
            <a:off x="641985" y="4077970"/>
            <a:ext cx="3674110" cy="2553335"/>
          </a:xfrm>
          <a:prstGeom prst="rect">
            <a:avLst/>
          </a:prstGeom>
          <a:noFill/>
        </p:spPr>
        <p:txBody>
          <a:bodyPr wrap="square" rtlCol="0">
            <a:spAutoFit/>
          </a:bodyPr>
          <a:lstStyle/>
          <a:p>
            <a:r>
              <a:rPr lang="en-US" sz="3200">
                <a:latin typeface="Times New Roman" panose="02020603050405020304" pitchFamily="18" charset="0"/>
                <a:cs typeface="Times New Roman" panose="02020603050405020304" pitchFamily="18" charset="0"/>
              </a:rPr>
              <a:t>Tóm tắt:</a:t>
            </a:r>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U = 9V</a:t>
            </a:r>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R</a:t>
            </a:r>
            <a:r>
              <a:rPr lang="en-US" sz="3200" baseline="-25000">
                <a:latin typeface="Times New Roman" panose="02020603050405020304" pitchFamily="18" charset="0"/>
                <a:cs typeface="Times New Roman" panose="02020603050405020304" pitchFamily="18" charset="0"/>
              </a:rPr>
              <a:t>1</a:t>
            </a:r>
            <a:r>
              <a:rPr lang="en-US" sz="3200">
                <a:latin typeface="Times New Roman" panose="02020603050405020304" pitchFamily="18" charset="0"/>
                <a:cs typeface="Times New Roman" panose="02020603050405020304" pitchFamily="18" charset="0"/>
              </a:rPr>
              <a:t> = 1,5</a:t>
            </a:r>
            <a:r>
              <a:rPr lang="el-GR" sz="32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Ω</a:t>
            </a:r>
            <a:endParaRPr lang="en-US" sz="32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p>
            <a:r>
              <a:rPr lang="en-US" sz="3200">
                <a:solidFill>
                  <a:srgbClr val="000000"/>
                </a:solidFill>
                <a:latin typeface="Times New Roman" panose="02020603050405020304" pitchFamily="18" charset="0"/>
                <a:ea typeface="SimSun" panose="02010600030101010101" pitchFamily="2" charset="-122"/>
                <a:cs typeface="Times New Roman" panose="02020603050405020304" pitchFamily="18" charset="0"/>
              </a:rPr>
              <a:t>R</a:t>
            </a:r>
            <a:r>
              <a:rPr lang="en-US" sz="3200" baseline="-25000">
                <a:solidFill>
                  <a:srgbClr val="000000"/>
                </a:solidFill>
                <a:latin typeface="Times New Roman" panose="02020603050405020304" pitchFamily="18" charset="0"/>
                <a:ea typeface="SimSun" panose="02010600030101010101" pitchFamily="2" charset="-122"/>
                <a:cs typeface="Times New Roman" panose="02020603050405020304" pitchFamily="18" charset="0"/>
              </a:rPr>
              <a:t>2 </a:t>
            </a:r>
            <a:r>
              <a:rPr lang="en-US" sz="3200">
                <a:solidFill>
                  <a:srgbClr val="000000"/>
                </a:solidFill>
                <a:latin typeface="Times New Roman" panose="02020603050405020304" pitchFamily="18" charset="0"/>
                <a:ea typeface="SimSun" panose="02010600030101010101" pitchFamily="2" charset="-122"/>
                <a:cs typeface="Times New Roman" panose="02020603050405020304" pitchFamily="18" charset="0"/>
              </a:rPr>
              <a:t>= 4,5</a:t>
            </a:r>
            <a:r>
              <a:rPr lang="el-GR" sz="3200">
                <a:solidFill>
                  <a:srgbClr val="000000"/>
                </a:solidFill>
                <a:effectLst/>
                <a:latin typeface="Times New Roman" panose="02020603050405020304" pitchFamily="18" charset="0"/>
                <a:ea typeface="SimSun" panose="02010600030101010101" pitchFamily="2" charset="-122"/>
              </a:rPr>
              <a:t> Ω</a:t>
            </a:r>
            <a:r>
              <a:rPr lang="en-US" sz="3200">
                <a:solidFill>
                  <a:srgbClr val="000000"/>
                </a:solidFill>
                <a:effectLst/>
                <a:latin typeface="Times New Roman" panose="02020603050405020304" pitchFamily="18" charset="0"/>
                <a:ea typeface="SimSun" panose="02010600030101010101" pitchFamily="2" charset="-122"/>
              </a:rPr>
              <a:t> =&gt; Q =?J</a:t>
            </a:r>
            <a:endParaRPr lang="en-US" sz="3200">
              <a:solidFill>
                <a:srgbClr val="000000"/>
              </a:solidFill>
              <a:effectLst/>
              <a:latin typeface="Times New Roman" panose="02020603050405020304" pitchFamily="18" charset="0"/>
              <a:ea typeface="SimSun" panose="02010600030101010101" pitchFamily="2" charset="-122"/>
            </a:endParaRPr>
          </a:p>
          <a:p>
            <a:r>
              <a:rPr lang="en-US" sz="3200">
                <a:solidFill>
                  <a:srgbClr val="000000"/>
                </a:solidFill>
                <a:latin typeface="Times New Roman" panose="02020603050405020304" pitchFamily="18" charset="0"/>
                <a:ea typeface="SimSun" panose="02010600030101010101" pitchFamily="2" charset="-122"/>
              </a:rPr>
              <a:t>t = 2 phút = 120s</a:t>
            </a:r>
            <a:endParaRPr lang="en-US" sz="3200">
              <a:solidFill>
                <a:srgbClr val="000000"/>
              </a:solidFill>
              <a:effectLst/>
              <a:latin typeface="Times New Roman" panose="02020603050405020304" pitchFamily="18" charset="0"/>
              <a:ea typeface="SimSun" panose="02010600030101010101" pitchFamily="2" charset="-122"/>
            </a:endParaRPr>
          </a:p>
        </p:txBody>
      </p:sp>
      <mc:AlternateContent xmlns:mc="http://schemas.openxmlformats.org/markup-compatibility/2006">
        <mc:Choice xmlns:a14="http://schemas.microsoft.com/office/drawing/2010/main" Requires="a14">
          <p:sp>
            <p:nvSpPr>
              <p:cNvPr id="7" name="TextBox 6"/>
              <p:cNvSpPr txBox="1"/>
              <p:nvPr/>
            </p:nvSpPr>
            <p:spPr>
              <a:xfrm>
                <a:off x="4464050" y="4302125"/>
                <a:ext cx="7727950" cy="2265680"/>
              </a:xfrm>
              <a:prstGeom prst="rect">
                <a:avLst/>
              </a:prstGeom>
              <a:noFill/>
            </p:spPr>
            <p:txBody>
              <a:bodyPr wrap="square" rtlCol="0">
                <a:spAutoFit/>
              </a:bodyPr>
              <a:lstStyle/>
              <a:p>
                <a:r>
                  <a:rPr lang="en-US" sz="3200">
                    <a:latin typeface="Times New Roman" panose="02020603050405020304" pitchFamily="18" charset="0"/>
                    <a:cs typeface="Times New Roman" panose="02020603050405020304" pitchFamily="18" charset="0"/>
                  </a:rPr>
                  <a:t>Giải:</a:t>
                </a:r>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R</a:t>
                </a:r>
                <a:r>
                  <a:rPr lang="en-US" sz="3200" baseline="-25000">
                    <a:latin typeface="Times New Roman" panose="02020603050405020304" pitchFamily="18" charset="0"/>
                    <a:cs typeface="Times New Roman" panose="02020603050405020304" pitchFamily="18" charset="0"/>
                  </a:rPr>
                  <a:t>1</a:t>
                </a:r>
                <a:r>
                  <a:rPr lang="en-US" sz="3200">
                    <a:latin typeface="Times New Roman" panose="02020603050405020304" pitchFamily="18" charset="0"/>
                    <a:cs typeface="Times New Roman" panose="02020603050405020304" pitchFamily="18" charset="0"/>
                  </a:rPr>
                  <a:t>nt R</a:t>
                </a:r>
                <a:r>
                  <a:rPr lang="en-US" sz="3200" baseline="-25000">
                    <a:latin typeface="Times New Roman" panose="02020603050405020304" pitchFamily="18" charset="0"/>
                    <a:cs typeface="Times New Roman" panose="02020603050405020304" pitchFamily="18" charset="0"/>
                  </a:rPr>
                  <a:t>2</a:t>
                </a:r>
                <a:r>
                  <a:rPr lang="en-US" sz="3200">
                    <a:latin typeface="Times New Roman" panose="02020603050405020304" pitchFamily="18" charset="0"/>
                    <a:cs typeface="Times New Roman" panose="02020603050405020304" pitchFamily="18" charset="0"/>
                  </a:rPr>
                  <a:t> =&gt; R = R</a:t>
                </a:r>
                <a:r>
                  <a:rPr lang="en-US" sz="3200" baseline="-25000">
                    <a:latin typeface="Times New Roman" panose="02020603050405020304" pitchFamily="18" charset="0"/>
                    <a:cs typeface="Times New Roman" panose="02020603050405020304" pitchFamily="18" charset="0"/>
                  </a:rPr>
                  <a:t>12</a:t>
                </a:r>
                <a:r>
                  <a:rPr lang="en-US" sz="3200">
                    <a:latin typeface="Times New Roman" panose="02020603050405020304" pitchFamily="18" charset="0"/>
                    <a:cs typeface="Times New Roman" panose="02020603050405020304" pitchFamily="18" charset="0"/>
                  </a:rPr>
                  <a:t>= R</a:t>
                </a:r>
                <a:r>
                  <a:rPr lang="en-US" sz="3200" baseline="-25000">
                    <a:latin typeface="Times New Roman" panose="02020603050405020304" pitchFamily="18" charset="0"/>
                    <a:cs typeface="Times New Roman" panose="02020603050405020304" pitchFamily="18" charset="0"/>
                  </a:rPr>
                  <a:t>1</a:t>
                </a:r>
                <a:r>
                  <a:rPr lang="en-US" sz="3200">
                    <a:latin typeface="Times New Roman" panose="02020603050405020304" pitchFamily="18" charset="0"/>
                    <a:cs typeface="Times New Roman" panose="02020603050405020304" pitchFamily="18" charset="0"/>
                  </a:rPr>
                  <a:t> + R</a:t>
                </a:r>
                <a:r>
                  <a:rPr lang="en-US" sz="3200" baseline="-25000">
                    <a:latin typeface="Times New Roman" panose="02020603050405020304" pitchFamily="18" charset="0"/>
                    <a:cs typeface="Times New Roman" panose="02020603050405020304" pitchFamily="18" charset="0"/>
                  </a:rPr>
                  <a:t>2</a:t>
                </a:r>
                <a:r>
                  <a:rPr lang="en-US" sz="3200">
                    <a:latin typeface="Times New Roman" panose="02020603050405020304" pitchFamily="18" charset="0"/>
                    <a:cs typeface="Times New Roman" panose="02020603050405020304" pitchFamily="18" charset="0"/>
                  </a:rPr>
                  <a:t>= 1,5 +4,5 = 6</a:t>
                </a:r>
                <a:r>
                  <a:rPr lang="el-GR" sz="32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Ω</a:t>
                </a:r>
                <a:endParaRPr lang="en-US" sz="32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p>
                <a:r>
                  <a:rPr lang="en-US" sz="3200">
                    <a:solidFill>
                      <a:srgbClr val="000000"/>
                    </a:solidFill>
                    <a:latin typeface="Times New Roman" panose="02020603050405020304" pitchFamily="18" charset="0"/>
                    <a:ea typeface="SimSun" panose="02010600030101010101" pitchFamily="2" charset="-122"/>
                    <a:cs typeface="Times New Roman" panose="02020603050405020304" pitchFamily="18" charset="0"/>
                  </a:rPr>
                  <a:t>I</a:t>
                </a:r>
                <a:r>
                  <a:rPr lang="en-US" sz="3200" baseline="-25000">
                    <a:solidFill>
                      <a:srgbClr val="000000"/>
                    </a:solidFill>
                    <a:latin typeface="Times New Roman" panose="02020603050405020304" pitchFamily="18" charset="0"/>
                    <a:ea typeface="SimSun" panose="02010600030101010101" pitchFamily="2" charset="-122"/>
                    <a:cs typeface="Times New Roman" panose="02020603050405020304" pitchFamily="18" charset="0"/>
                  </a:rPr>
                  <a:t>1</a:t>
                </a:r>
                <a:r>
                  <a:rPr lang="en-US" sz="3200">
                    <a:solidFill>
                      <a:srgbClr val="000000"/>
                    </a:solidFill>
                    <a:latin typeface="Times New Roman" panose="02020603050405020304" pitchFamily="18" charset="0"/>
                    <a:ea typeface="SimSun" panose="02010600030101010101" pitchFamily="2" charset="-122"/>
                    <a:cs typeface="Times New Roman" panose="02020603050405020304" pitchFamily="18" charset="0"/>
                  </a:rPr>
                  <a:t>=I</a:t>
                </a:r>
                <a:r>
                  <a:rPr lang="en-US" sz="3200" baseline="-25000">
                    <a:solidFill>
                      <a:srgbClr val="000000"/>
                    </a:solidFill>
                    <a:latin typeface="Times New Roman" panose="02020603050405020304" pitchFamily="18" charset="0"/>
                    <a:ea typeface="SimSun" panose="02010600030101010101" pitchFamily="2" charset="-122"/>
                    <a:cs typeface="Times New Roman" panose="02020603050405020304" pitchFamily="18" charset="0"/>
                  </a:rPr>
                  <a:t>2</a:t>
                </a:r>
                <a:r>
                  <a:rPr lang="en-US" sz="3200">
                    <a:solidFill>
                      <a:srgbClr val="000000"/>
                    </a:solidFill>
                    <a:latin typeface="Times New Roman" panose="02020603050405020304" pitchFamily="18" charset="0"/>
                    <a:ea typeface="SimSun" panose="02010600030101010101" pitchFamily="2" charset="-122"/>
                    <a:cs typeface="Times New Roman" panose="02020603050405020304" pitchFamily="18" charset="0"/>
                  </a:rPr>
                  <a:t> =I= </a:t>
                </a:r>
                <a14:m>
                  <m:oMath xmlns:m="http://schemas.openxmlformats.org/officeDocument/2006/math">
                    <m:f>
                      <m:fPr>
                        <m:ctrlPr>
                          <a:rPr lang="en-US" sz="3200" smtClean="0">
                            <a:solidFill>
                              <a:srgbClr val="000000"/>
                            </a:solidFill>
                            <a:latin typeface="Cambria Math" panose="02040503050406030204" pitchFamily="18" charset="0"/>
                            <a:ea typeface="SimSun" panose="02010600030101010101" pitchFamily="2" charset="-122"/>
                            <a:cs typeface="Times New Roman" panose="02020603050405020304" pitchFamily="18" charset="0"/>
                          </a:rPr>
                        </m:ctrlPr>
                      </m:fPr>
                      <m:num>
                        <m:r>
                          <m:rPr>
                            <m:sty m:val="p"/>
                          </m:rPr>
                          <a:rPr lang="en-US" sz="3200" b="0" i="0" smtClean="0">
                            <a:solidFill>
                              <a:srgbClr val="000000"/>
                            </a:solidFill>
                            <a:latin typeface="Cambria Math" panose="02040503050406030204" pitchFamily="18" charset="0"/>
                            <a:ea typeface="SimSun" panose="02010600030101010101" pitchFamily="2" charset="-122"/>
                            <a:cs typeface="Times New Roman" panose="02020603050405020304" pitchFamily="18" charset="0"/>
                          </a:rPr>
                          <m:t>U</m:t>
                        </m:r>
                      </m:num>
                      <m:den>
                        <m:r>
                          <m:rPr>
                            <m:sty m:val="p"/>
                          </m:rPr>
                          <a:rPr lang="en-US" sz="3200" b="0" i="0" smtClean="0">
                            <a:solidFill>
                              <a:srgbClr val="000000"/>
                            </a:solidFill>
                            <a:latin typeface="Cambria Math" panose="02040503050406030204" pitchFamily="18" charset="0"/>
                            <a:ea typeface="SimSun" panose="02010600030101010101" pitchFamily="2" charset="-122"/>
                            <a:cs typeface="Times New Roman" panose="02020603050405020304" pitchFamily="18" charset="0"/>
                          </a:rPr>
                          <m:t>R</m:t>
                        </m:r>
                      </m:den>
                    </m:f>
                  </m:oMath>
                </a14:m>
                <a:r>
                  <a:rPr lang="en-US" sz="3200">
                    <a:latin typeface="Times New Roman" panose="02020603050405020304" pitchFamily="18" charset="0"/>
                    <a:cs typeface="Times New Roman" panose="02020603050405020304" pitchFamily="18" charset="0"/>
                  </a:rPr>
                  <a:t> </a:t>
                </a:r>
                <a:r>
                  <a:rPr lang="en-US" sz="3200">
                    <a:latin typeface="Times New Roman" panose="02020603050405020304" pitchFamily="18" charset="0"/>
                    <a:cs typeface="Times New Roman" panose="02020603050405020304" pitchFamily="18" charset="0"/>
                  </a:rPr>
                  <a:t>= </a:t>
                </a:r>
                <a:r>
                  <a:rPr lang="en-US" sz="3200">
                    <a:latin typeface="Times New Roman" panose="02020603050405020304" pitchFamily="18" charset="0"/>
                    <a:cs typeface="Times New Roman" panose="02020603050405020304" pitchFamily="18" charset="0"/>
                  </a:rPr>
                  <a:t>2A</a:t>
                </a:r>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Q = R</a:t>
                </a:r>
                <a:r>
                  <a:rPr lang="en-US" sz="3200" baseline="-25000">
                    <a:latin typeface="Times New Roman" panose="02020603050405020304" pitchFamily="18" charset="0"/>
                    <a:cs typeface="Times New Roman" panose="02020603050405020304" pitchFamily="18" charset="0"/>
                  </a:rPr>
                  <a:t>2</a:t>
                </a:r>
                <a:r>
                  <a:rPr lang="en-US" sz="3200">
                    <a:latin typeface="Times New Roman" panose="02020603050405020304" pitchFamily="18" charset="0"/>
                    <a:cs typeface="Times New Roman" panose="02020603050405020304" pitchFamily="18" charset="0"/>
                  </a:rPr>
                  <a:t>I</a:t>
                </a:r>
                <a:r>
                  <a:rPr lang="en-US" sz="3200" baseline="-25000">
                    <a:latin typeface="Times New Roman" panose="02020603050405020304" pitchFamily="18" charset="0"/>
                    <a:cs typeface="Times New Roman" panose="02020603050405020304" pitchFamily="18" charset="0"/>
                  </a:rPr>
                  <a:t>2</a:t>
                </a:r>
                <a:r>
                  <a:rPr lang="en-US" sz="3200" baseline="30000">
                    <a:latin typeface="Times New Roman" panose="02020603050405020304" pitchFamily="18" charset="0"/>
                    <a:cs typeface="Times New Roman" panose="02020603050405020304" pitchFamily="18" charset="0"/>
                  </a:rPr>
                  <a:t>2</a:t>
                </a:r>
                <a:r>
                  <a:rPr lang="en-US" sz="3200">
                    <a:latin typeface="Times New Roman" panose="02020603050405020304" pitchFamily="18" charset="0"/>
                    <a:cs typeface="Times New Roman" panose="02020603050405020304" pitchFamily="18" charset="0"/>
                  </a:rPr>
                  <a:t>t = 4,5.2</a:t>
                </a:r>
                <a:r>
                  <a:rPr lang="en-US" sz="3200" baseline="30000">
                    <a:latin typeface="Times New Roman" panose="02020603050405020304" pitchFamily="18" charset="0"/>
                    <a:cs typeface="Times New Roman" panose="02020603050405020304" pitchFamily="18" charset="0"/>
                  </a:rPr>
                  <a:t>2</a:t>
                </a:r>
                <a:r>
                  <a:rPr lang="en-US" sz="3200">
                    <a:latin typeface="Times New Roman" panose="02020603050405020304" pitchFamily="18" charset="0"/>
                    <a:cs typeface="Times New Roman" panose="02020603050405020304" pitchFamily="18" charset="0"/>
                  </a:rPr>
                  <a:t>.120=2160J</a:t>
                </a:r>
                <a:endParaRPr lang="en-US" sz="3200">
                  <a:latin typeface="Times New Roman" panose="02020603050405020304" pitchFamily="18" charset="0"/>
                  <a:cs typeface="Times New Roman" panose="02020603050405020304" pitchFamily="18" charset="0"/>
                </a:endParaRPr>
              </a:p>
            </p:txBody>
          </p:sp>
        </mc:Choice>
        <mc:Fallback>
          <p:sp>
            <p:nvSpPr>
              <p:cNvPr id="7" name="TextBox 6"/>
              <p:cNvSpPr txBox="1">
                <a:spLocks noRot="1" noChangeAspect="1" noMove="1" noResize="1" noEditPoints="1" noAdjustHandles="1" noChangeArrowheads="1" noChangeShapeType="1" noTextEdit="1"/>
              </p:cNvSpPr>
              <p:nvPr/>
            </p:nvSpPr>
            <p:spPr>
              <a:xfrm>
                <a:off x="4464050" y="4302125"/>
                <a:ext cx="7727950" cy="2265680"/>
              </a:xfrm>
              <a:prstGeom prst="rect">
                <a:avLst/>
              </a:prstGeom>
              <a:blipFill rotWithShape="1">
                <a:blip r:embed="rId1"/>
                <a:stretch>
                  <a:fillRect b="-645"/>
                </a:stretch>
              </a:blipFill>
            </p:spPr>
            <p:txBody>
              <a:bodyPr/>
              <a:lstStyle/>
              <a:p>
                <a:r>
                  <a:rPr lang="en-US" altLang="en-US">
                    <a:noFill/>
                  </a:rPr>
                  <a:t> </a:t>
                </a:r>
              </a:p>
            </p:txBody>
          </p:sp>
        </mc:Fallback>
      </mc:AlternateContent>
      <p:pic>
        <p:nvPicPr>
          <p:cNvPr id="8" name="Picture 7" descr="IMG_256"/>
          <p:cNvPicPr>
            <a:picLocks noChangeAspect="1"/>
          </p:cNvPicPr>
          <p:nvPr/>
        </p:nvPicPr>
        <p:blipFill>
          <a:blip r:embed="rId2"/>
          <a:stretch>
            <a:fillRect/>
          </a:stretch>
        </p:blipFill>
        <p:spPr>
          <a:xfrm>
            <a:off x="6483985" y="1854200"/>
            <a:ext cx="3448685" cy="186626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9"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0" fill="hold"/>
                                        <p:tgtEl>
                                          <p:spTgt spid="7"/>
                                        </p:tgtEl>
                                        <p:attrNameLst>
                                          <p:attrName>ppt_w</p:attrName>
                                        </p:attrNameLst>
                                      </p:cBhvr>
                                      <p:tavLst>
                                        <p:tav tm="0" fmla="#ppt_w*sin(2.5*pi*$)">
                                          <p:val>
                                            <p:fltVal val="0"/>
                                          </p:val>
                                        </p:tav>
                                        <p:tav tm="100000">
                                          <p:val>
                                            <p:fltVal val="1"/>
                                          </p:val>
                                        </p:tav>
                                      </p:tavLst>
                                    </p:anim>
                                    <p:anim calcmode="lin" valueType="num">
                                      <p:cBhvr>
                                        <p:cTn id="23" dur="5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8" presetClass="entr" presetSubtype="12" fill="hold" nodeType="clickEffect">
                                  <p:stCondLst>
                                    <p:cond delay="0"/>
                                  </p:stCondLst>
                                  <p:childTnLst>
                                    <p:set>
                                      <p:cBhvr>
                                        <p:cTn id="27" dur="1" fill="hold">
                                          <p:stCondLst>
                                            <p:cond delay="0"/>
                                          </p:stCondLst>
                                        </p:cTn>
                                        <p:tgtEl>
                                          <p:spTgt spid="7">
                                            <p:txEl>
                                              <p:pRg st="0" end="0"/>
                                            </p:txEl>
                                          </p:spTgt>
                                        </p:tgtEl>
                                        <p:attrNameLst>
                                          <p:attrName>style.visibility</p:attrName>
                                        </p:attrNameLst>
                                      </p:cBhvr>
                                      <p:to>
                                        <p:strVal val="visible"/>
                                      </p:to>
                                    </p:set>
                                    <p:animEffect transition="in" filter="strips(downLeft)">
                                      <p:cBhvr>
                                        <p:cTn id="28" dur="500"/>
                                        <p:tgtEl>
                                          <p:spTgt spid="7">
                                            <p:txEl>
                                              <p:pRg st="0" end="0"/>
                                            </p:txEl>
                                          </p:spTgt>
                                        </p:tgtEl>
                                      </p:cBhvr>
                                    </p:animEffect>
                                  </p:childTnLst>
                                </p:cTn>
                              </p:par>
                              <p:par>
                                <p:cTn id="29" presetID="18" presetClass="entr" presetSubtype="12" fill="hold" nodeType="withEffect">
                                  <p:stCondLst>
                                    <p:cond delay="0"/>
                                  </p:stCondLst>
                                  <p:childTnLst>
                                    <p:set>
                                      <p:cBhvr>
                                        <p:cTn id="30" dur="1" fill="hold">
                                          <p:stCondLst>
                                            <p:cond delay="0"/>
                                          </p:stCondLst>
                                        </p:cTn>
                                        <p:tgtEl>
                                          <p:spTgt spid="7">
                                            <p:txEl>
                                              <p:pRg st="1" end="1"/>
                                            </p:txEl>
                                          </p:spTgt>
                                        </p:tgtEl>
                                        <p:attrNameLst>
                                          <p:attrName>style.visibility</p:attrName>
                                        </p:attrNameLst>
                                      </p:cBhvr>
                                      <p:to>
                                        <p:strVal val="visible"/>
                                      </p:to>
                                    </p:set>
                                    <p:animEffect transition="in" filter="strips(downLeft)">
                                      <p:cBhvr>
                                        <p:cTn id="31" dur="500"/>
                                        <p:tgtEl>
                                          <p:spTgt spid="7">
                                            <p:txEl>
                                              <p:pRg st="1" end="1"/>
                                            </p:txEl>
                                          </p:spTgt>
                                        </p:tgtEl>
                                      </p:cBhvr>
                                    </p:animEffect>
                                  </p:childTnLst>
                                </p:cTn>
                              </p:par>
                              <p:par>
                                <p:cTn id="32" presetID="18" presetClass="entr" presetSubtype="12" fill="hold" nodeType="withEffect">
                                  <p:stCondLst>
                                    <p:cond delay="0"/>
                                  </p:stCondLst>
                                  <p:childTnLst>
                                    <p:set>
                                      <p:cBhvr>
                                        <p:cTn id="33" dur="1" fill="hold">
                                          <p:stCondLst>
                                            <p:cond delay="0"/>
                                          </p:stCondLst>
                                        </p:cTn>
                                        <p:tgtEl>
                                          <p:spTgt spid="7">
                                            <p:txEl>
                                              <p:pRg st="2" end="2"/>
                                            </p:txEl>
                                          </p:spTgt>
                                        </p:tgtEl>
                                        <p:attrNameLst>
                                          <p:attrName>style.visibility</p:attrName>
                                        </p:attrNameLst>
                                      </p:cBhvr>
                                      <p:to>
                                        <p:strVal val="visible"/>
                                      </p:to>
                                    </p:set>
                                    <p:animEffect transition="in" filter="strips(downLeft)">
                                      <p:cBhvr>
                                        <p:cTn id="34" dur="500"/>
                                        <p:tgtEl>
                                          <p:spTgt spid="7">
                                            <p:txEl>
                                              <p:pRg st="2" end="2"/>
                                            </p:txEl>
                                          </p:spTgt>
                                        </p:tgtEl>
                                      </p:cBhvr>
                                    </p:animEffect>
                                  </p:childTnLst>
                                </p:cTn>
                              </p:par>
                              <p:par>
                                <p:cTn id="35" presetID="18" presetClass="entr" presetSubtype="12" fill="hold" nodeType="withEffect">
                                  <p:stCondLst>
                                    <p:cond delay="0"/>
                                  </p:stCondLst>
                                  <p:childTnLst>
                                    <p:set>
                                      <p:cBhvr>
                                        <p:cTn id="36" dur="1" fill="hold">
                                          <p:stCondLst>
                                            <p:cond delay="0"/>
                                          </p:stCondLst>
                                        </p:cTn>
                                        <p:tgtEl>
                                          <p:spTgt spid="7">
                                            <p:txEl>
                                              <p:pRg st="3" end="3"/>
                                            </p:txEl>
                                          </p:spTgt>
                                        </p:tgtEl>
                                        <p:attrNameLst>
                                          <p:attrName>style.visibility</p:attrName>
                                        </p:attrNameLst>
                                      </p:cBhvr>
                                      <p:to>
                                        <p:strVal val="visible"/>
                                      </p:to>
                                    </p:set>
                                    <p:animEffect transition="in" filter="strips(downLeft)">
                                      <p:cBhvr>
                                        <p:cTn id="37"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6" grpId="0"/>
      <p:bldP spid="6" grpId="1"/>
      <p:bldP spid="7" grpId="0"/>
      <p:bldP spid="7" grpId="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Rectangle 1"/>
          <p:cNvSpPr>
            <a:spLocks noChangeArrowheads="1"/>
          </p:cNvSpPr>
          <p:nvPr/>
        </p:nvSpPr>
        <p:spPr bwMode="auto">
          <a:xfrm>
            <a:off x="608965" y="671513"/>
            <a:ext cx="11516360" cy="2553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lvl1pPr indent="2667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66700" algn="l" defTabSz="914400" rtl="0" eaLnBrk="0" fontAlgn="base" latinLnBrk="0" hangingPunct="0">
              <a:lnSpc>
                <a:spcPct val="100000"/>
              </a:lnSpc>
              <a:spcBef>
                <a:spcPct val="0"/>
              </a:spcBef>
              <a:spcAft>
                <a:spcPct val="0"/>
              </a:spcAft>
              <a:buClrTx/>
              <a:buSzTx/>
              <a:buFontTx/>
              <a:buNone/>
            </a:pPr>
            <a:r>
              <a:rPr kumimoji="0" lang="en-US" altLang="en-US" sz="3200" b="1"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Ví dụ 2: </a:t>
            </a:r>
            <a:r>
              <a:rPr kumimoji="0" lang="en-US" altLang="en-US" sz="3200" b="0" u="none" strike="noStrike" cap="none" normalizeH="0" baseline="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Cho mạch điện như hình vẽ . Biết U</a:t>
            </a:r>
            <a:r>
              <a:rPr kumimoji="0" lang="en-US" altLang="en-US" sz="3200" b="0" u="none" strike="noStrike" cap="none" normalizeH="0" baseline="-3000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AB </a:t>
            </a:r>
            <a:r>
              <a:rPr kumimoji="0" lang="en-US" altLang="en-US" sz="3200" b="0" u="none" strike="noStrike" cap="none" normalizeH="0" baseline="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120V, R</a:t>
            </a:r>
            <a:r>
              <a:rPr kumimoji="0" lang="en-US" altLang="en-US" sz="3200" b="0" u="none" strike="noStrike" cap="none" normalizeH="0" baseline="-3000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1 </a:t>
            </a:r>
            <a:r>
              <a:rPr kumimoji="0" lang="en-US" altLang="en-US" sz="3200" b="0" u="none" strike="noStrike" cap="none" normalizeH="0" baseline="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10Ω, R</a:t>
            </a:r>
            <a:r>
              <a:rPr kumimoji="0" lang="en-US" altLang="en-US" sz="3200" b="0" u="none" strike="noStrike" cap="none" normalizeH="0" baseline="-3000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2</a:t>
            </a:r>
            <a:r>
              <a:rPr kumimoji="0" lang="en-US" altLang="en-US" sz="3200" b="0" u="none" strike="noStrike" cap="none" normalizeH="0" baseline="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=20Ω và R</a:t>
            </a:r>
            <a:r>
              <a:rPr kumimoji="0" lang="en-US" altLang="en-US" sz="3200" b="0" u="none" strike="noStrike" cap="none" normalizeH="0" baseline="-3000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3 </a:t>
            </a:r>
            <a:r>
              <a:rPr kumimoji="0" lang="en-US" altLang="en-US" sz="3200" b="0" u="none" strike="noStrike" cap="none" normalizeH="0" baseline="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30Ω.</a:t>
            </a:r>
            <a:endParaRPr kumimoji="0" lang="en-US" altLang="en-US" sz="3200" b="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266700" algn="l" defTabSz="914400" rtl="0" eaLnBrk="0" fontAlgn="base" latinLnBrk="0" hangingPunct="0">
              <a:lnSpc>
                <a:spcPct val="100000"/>
              </a:lnSpc>
              <a:spcBef>
                <a:spcPct val="0"/>
              </a:spcBef>
              <a:spcAft>
                <a:spcPct val="0"/>
              </a:spcAft>
              <a:buClrTx/>
              <a:buSzTx/>
              <a:buFontTx/>
              <a:buNone/>
            </a:pPr>
            <a:r>
              <a:rPr kumimoji="0" lang="en-US" altLang="en-US" sz="3200" b="0" u="none" strike="noStrike" cap="none" normalizeH="0" baseline="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Tính:</a:t>
            </a:r>
            <a:endParaRPr kumimoji="0" lang="en-US" altLang="en-US" sz="3200" b="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266700" algn="l" defTabSz="914400" rtl="0" eaLnBrk="0" fontAlgn="base" latinLnBrk="0" hangingPunct="0">
              <a:lnSpc>
                <a:spcPct val="100000"/>
              </a:lnSpc>
              <a:spcBef>
                <a:spcPct val="0"/>
              </a:spcBef>
              <a:spcAft>
                <a:spcPct val="0"/>
              </a:spcAft>
              <a:buClrTx/>
              <a:buSzTx/>
              <a:buFontTx/>
              <a:buNone/>
            </a:pPr>
            <a:r>
              <a:rPr kumimoji="0" lang="en-US" altLang="en-US" sz="3200" b="0" u="none" strike="noStrike" cap="none" normalizeH="0" baseline="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a. Cường độ dòng điện chạy qua R</a:t>
            </a:r>
            <a:r>
              <a:rPr kumimoji="0" lang="en-US" altLang="en-US" sz="3200" b="0" u="none" strike="noStrike" cap="none" normalizeH="0" baseline="-3000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1</a:t>
            </a:r>
            <a:r>
              <a:rPr kumimoji="0" lang="en-US" altLang="en-US" sz="3200" b="0" u="none" strike="noStrike" cap="none" normalizeH="0" baseline="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endParaRPr kumimoji="0" lang="en-US" altLang="en-US" sz="3200" b="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266700" algn="l" defTabSz="914400" rtl="0" eaLnBrk="0" fontAlgn="base" latinLnBrk="0" hangingPunct="0">
              <a:lnSpc>
                <a:spcPct val="100000"/>
              </a:lnSpc>
              <a:spcBef>
                <a:spcPct val="0"/>
              </a:spcBef>
              <a:spcAft>
                <a:spcPct val="0"/>
              </a:spcAft>
              <a:buClrTx/>
              <a:buSzTx/>
              <a:buFontTx/>
              <a:buNone/>
            </a:pPr>
            <a:r>
              <a:rPr kumimoji="0" lang="en-US" altLang="en-US" sz="3200" b="0" u="none" strike="noStrike" cap="none" normalizeH="0" baseline="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b. Nhiệt lượng tỏa ra trên R</a:t>
            </a:r>
            <a:r>
              <a:rPr kumimoji="0" lang="en-US" altLang="en-US" sz="3200" b="0" u="none" strike="noStrike" cap="none" normalizeH="0" baseline="-3000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2</a:t>
            </a:r>
            <a:r>
              <a:rPr kumimoji="0" lang="en-US" altLang="en-US" sz="3200" b="0" u="none" strike="noStrike" cap="none" normalizeH="0" baseline="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trong 20 phút. </a:t>
            </a:r>
            <a:endParaRPr kumimoji="0" lang="en-US" altLang="en-US" sz="3200" b="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8763622" y="1382435"/>
            <a:ext cx="2793711" cy="2015072"/>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115520" y="88240"/>
            <a:ext cx="6094562" cy="583565"/>
          </a:xfrm>
          <a:prstGeom prst="rect">
            <a:avLst/>
          </a:prstGeom>
          <a:noFill/>
        </p:spPr>
        <p:txBody>
          <a:bodyPr wrap="square">
            <a:spAutoFit/>
          </a:bodyPr>
          <a:lstStyle/>
          <a:p>
            <a:r>
              <a:rPr lang="en-US" sz="3200" b="1">
                <a:solidFill>
                  <a:srgbClr val="C00000"/>
                </a:solidFill>
                <a:latin typeface="Times New Roman" panose="02020603050405020304" pitchFamily="18" charset="0"/>
                <a:cs typeface="Times New Roman" panose="02020603050405020304" pitchFamily="18" charset="0"/>
              </a:rPr>
              <a:t>BÀI TẬP </a:t>
            </a:r>
            <a:r>
              <a:rPr lang="en-US" sz="3200" b="1">
                <a:solidFill>
                  <a:srgbClr val="C00000"/>
                </a:solidFill>
                <a:latin typeface="Times New Roman" panose="02020603050405020304" pitchFamily="18" charset="0"/>
                <a:cs typeface="Times New Roman" panose="02020603050405020304" pitchFamily="18" charset="0"/>
              </a:rPr>
              <a:t>VẬN DỤNG:</a:t>
            </a:r>
            <a:endParaRPr lang="en-US" sz="3200" b="1">
              <a:solidFill>
                <a:srgbClr val="C00000"/>
              </a:solidFill>
              <a:latin typeface="Times New Roman" panose="02020603050405020304" pitchFamily="18" charset="0"/>
              <a:cs typeface="Times New Roman" panose="02020603050405020304" pitchFamily="18" charset="0"/>
            </a:endParaRPr>
          </a:p>
        </p:txBody>
      </p:sp>
      <p:sp>
        <p:nvSpPr>
          <p:cNvPr id="6" name="Rectangle 3"/>
          <p:cNvSpPr>
            <a:spLocks noChangeArrowheads="1"/>
          </p:cNvSpPr>
          <p:nvPr/>
        </p:nvSpPr>
        <p:spPr bwMode="auto">
          <a:xfrm>
            <a:off x="543890" y="3757235"/>
            <a:ext cx="9830213" cy="2553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lvl1pPr indent="2667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66700" algn="l" defTabSz="914400" rtl="0" eaLnBrk="0" fontAlgn="base" latinLnBrk="0" hangingPunct="0">
              <a:lnSpc>
                <a:spcPct val="100000"/>
              </a:lnSpc>
              <a:spcBef>
                <a:spcPct val="0"/>
              </a:spcBef>
              <a:spcAft>
                <a:spcPct val="0"/>
              </a:spcAft>
              <a:buClrTx/>
              <a:buSzTx/>
              <a:buFontTx/>
              <a:buNone/>
            </a:pPr>
            <a:r>
              <a:rPr kumimoji="0" lang="en-US" altLang="en-US" sz="2400" b="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en-US" sz="3200" b="1"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Ví dụ 3: </a:t>
            </a:r>
            <a:r>
              <a:rPr kumimoji="0" lang="en-US" altLang="en-US" sz="3200" b="0" u="none" strike="noStrike" cap="none" normalizeH="0" baseline="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Cho mạch điện như hình vẽ. Biết U</a:t>
            </a:r>
            <a:r>
              <a:rPr kumimoji="0" lang="en-US" altLang="en-US" sz="3200" b="0" u="none" strike="noStrike" cap="none" normalizeH="0" baseline="-3000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AB</a:t>
            </a:r>
            <a:r>
              <a:rPr kumimoji="0" lang="en-US" altLang="en-US" sz="3200" b="0" u="none" strike="noStrike" cap="none" normalizeH="0" baseline="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=120V, R</a:t>
            </a:r>
            <a:r>
              <a:rPr kumimoji="0" lang="en-US" altLang="en-US" sz="3200" b="0" u="none" strike="noStrike" cap="none" normalizeH="0" baseline="-3000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1 </a:t>
            </a:r>
            <a:r>
              <a:rPr kumimoji="0" lang="en-US" altLang="en-US" sz="3200" b="0" u="none" strike="noStrike" cap="none" normalizeH="0" baseline="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30Ω, R</a:t>
            </a:r>
            <a:r>
              <a:rPr kumimoji="0" lang="en-US" altLang="en-US" sz="3200" b="0" u="none" strike="noStrike" cap="none" normalizeH="0" baseline="-3000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2 </a:t>
            </a:r>
            <a:r>
              <a:rPr kumimoji="0" lang="en-US" altLang="en-US" sz="3200" b="0" u="none" strike="noStrike" cap="none" normalizeH="0" baseline="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20Ω và R</a:t>
            </a:r>
            <a:r>
              <a:rPr kumimoji="0" lang="en-US" altLang="en-US" sz="3200" b="0" u="none" strike="noStrike" cap="none" normalizeH="0" baseline="-3000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3 </a:t>
            </a:r>
            <a:r>
              <a:rPr kumimoji="0" lang="en-US" altLang="en-US" sz="3200" b="0" u="none" strike="noStrike" cap="none" normalizeH="0" baseline="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10Ω</a:t>
            </a:r>
            <a:endParaRPr kumimoji="0" lang="en-US" altLang="en-US" sz="3200" b="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266700" algn="l" defTabSz="914400" rtl="0" eaLnBrk="0" fontAlgn="base" latinLnBrk="0" hangingPunct="0">
              <a:lnSpc>
                <a:spcPct val="100000"/>
              </a:lnSpc>
              <a:spcBef>
                <a:spcPct val="0"/>
              </a:spcBef>
              <a:spcAft>
                <a:spcPct val="0"/>
              </a:spcAft>
              <a:buClrTx/>
              <a:buSzTx/>
              <a:buFontTx/>
              <a:buNone/>
            </a:pPr>
            <a:r>
              <a:rPr kumimoji="0" lang="en-US" altLang="en-US" sz="3200" b="0" u="none" strike="noStrike" cap="none" normalizeH="0" baseline="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Tính:</a:t>
            </a:r>
            <a:endParaRPr kumimoji="0" lang="en-US" altLang="en-US" sz="3200" b="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266700" algn="l" defTabSz="914400" rtl="0" eaLnBrk="0" fontAlgn="base" latinLnBrk="0" hangingPunct="0">
              <a:lnSpc>
                <a:spcPct val="100000"/>
              </a:lnSpc>
              <a:spcBef>
                <a:spcPct val="0"/>
              </a:spcBef>
              <a:spcAft>
                <a:spcPct val="0"/>
              </a:spcAft>
              <a:buClrTx/>
              <a:buSzTx/>
              <a:buFontTx/>
              <a:buNone/>
            </a:pPr>
            <a:r>
              <a:rPr kumimoji="0" lang="en-US" altLang="en-US" sz="3200" b="0" u="none" strike="noStrike" cap="none" normalizeH="0" baseline="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a) Cường độ dòng điện chạy qua R</a:t>
            </a:r>
            <a:r>
              <a:rPr kumimoji="0" lang="en-US" altLang="en-US" sz="3200" b="0" u="none" strike="noStrike" cap="none" normalizeH="0" baseline="-3000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2</a:t>
            </a:r>
            <a:r>
              <a:rPr kumimoji="0" lang="en-US" altLang="en-US" sz="3200" b="0" u="none" strike="noStrike" cap="none" normalizeH="0" baseline="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endParaRPr kumimoji="0" lang="en-US" altLang="en-US" sz="3200" b="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266700" algn="l" defTabSz="914400" rtl="0" eaLnBrk="0" fontAlgn="base" latinLnBrk="0" hangingPunct="0">
              <a:lnSpc>
                <a:spcPct val="100000"/>
              </a:lnSpc>
              <a:spcBef>
                <a:spcPct val="0"/>
              </a:spcBef>
              <a:spcAft>
                <a:spcPct val="0"/>
              </a:spcAft>
              <a:buClrTx/>
              <a:buSzTx/>
              <a:buFontTx/>
              <a:buNone/>
            </a:pPr>
            <a:r>
              <a:rPr kumimoji="0" lang="en-US" altLang="en-US" sz="3200" b="0" u="none" strike="noStrike" cap="none" normalizeH="0" baseline="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b) Nhiệt lượng tỏa ra trên R</a:t>
            </a:r>
            <a:r>
              <a:rPr kumimoji="0" lang="en-US" altLang="en-US" sz="3200" b="0" u="none" strike="noStrike" cap="none" normalizeH="0" baseline="-3000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1</a:t>
            </a:r>
            <a:r>
              <a:rPr kumimoji="0" lang="en-US" altLang="en-US" sz="3200" b="0" u="none" strike="noStrike" cap="none" normalizeH="0" baseline="0">
                <a:ln>
                  <a:noFill/>
                </a:ln>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trong 1h20 phút. </a:t>
            </a:r>
            <a:endParaRPr kumimoji="0" lang="en-US" altLang="en-US" sz="3200" b="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03615" y="4404360"/>
            <a:ext cx="3521710" cy="225488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8" presetClass="entr" presetSubtype="12"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strips(downLeft)">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nodeType="clickEffect">
                                  <p:stCondLst>
                                    <p:cond delay="0"/>
                                  </p:stCondLst>
                                  <p:childTnLst>
                                    <p:set>
                                      <p:cBhvr>
                                        <p:cTn id="20" dur="1" fill="hold">
                                          <p:stCondLst>
                                            <p:cond delay="0"/>
                                          </p:stCondLst>
                                        </p:cTn>
                                        <p:tgtEl>
                                          <p:spTgt spid="1028"/>
                                        </p:tgtEl>
                                        <p:attrNameLst>
                                          <p:attrName>style.visibility</p:attrName>
                                        </p:attrNameLst>
                                      </p:cBhvr>
                                      <p:to>
                                        <p:strVal val="visible"/>
                                      </p:to>
                                    </p:set>
                                    <p:animEffect transition="in" filter="box(in)">
                                      <p:cBhvr>
                                        <p:cTn id="21" dur="2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4" grpId="1" animBg="1"/>
      <p:bldP spid="6" grpId="0" bldLvl="0" animBg="1"/>
      <p:bldP spid="6"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5" name="TextBox 4"/>
          <p:cNvSpPr txBox="1"/>
          <p:nvPr/>
        </p:nvSpPr>
        <p:spPr>
          <a:xfrm>
            <a:off x="832485" y="274320"/>
            <a:ext cx="6394450" cy="617855"/>
          </a:xfrm>
          <a:prstGeom prst="rect">
            <a:avLst/>
          </a:prstGeom>
          <a:noFill/>
        </p:spPr>
        <p:txBody>
          <a:bodyPr wrap="square">
            <a:spAutoFit/>
          </a:bodyPr>
          <a:lstStyle/>
          <a:p>
            <a:pPr>
              <a:lnSpc>
                <a:spcPct val="107000"/>
              </a:lnSpc>
              <a:spcAft>
                <a:spcPts val="800"/>
              </a:spcAft>
            </a:pPr>
            <a:r>
              <a:rPr lang="en-US" sz="3200" b="1">
                <a:solidFill>
                  <a:schemeClr val="accent1">
                    <a:lumMod val="50000"/>
                  </a:schemeClr>
                </a:solidFill>
                <a:effectLst/>
                <a:latin typeface="Times New Roman" panose="02020603050405020304" pitchFamily="18" charset="0"/>
                <a:ea typeface="SimSun" panose="02010600030101010101" pitchFamily="2" charset="-122"/>
                <a:cs typeface="Times New Roman" panose="02020603050405020304" pitchFamily="18" charset="0"/>
              </a:rPr>
              <a:t>3. Định luật Ôm đối với toàn mạch </a:t>
            </a:r>
            <a:endParaRPr lang="en-US" sz="3200" b="1">
              <a:solidFill>
                <a:schemeClr val="accent1">
                  <a:lumMod val="50000"/>
                </a:schemeClr>
              </a:solidFill>
              <a:effectLst/>
              <a:latin typeface="Times New Roman" panose="02020603050405020304" pitchFamily="18" charset="0"/>
              <a:ea typeface="SimSun" panose="02010600030101010101" pitchFamily="2" charset="-122"/>
              <a:cs typeface="Times New Roman" panose="02020603050405020304" pitchFamily="18" charset="0"/>
            </a:endParaRPr>
          </a:p>
        </p:txBody>
      </p:sp>
      <p:pic>
        <p:nvPicPr>
          <p:cNvPr id="7" name="Picture 6" descr="IMG_256"/>
          <p:cNvPicPr>
            <a:picLocks noChangeAspect="1"/>
          </p:cNvPicPr>
          <p:nvPr/>
        </p:nvPicPr>
        <p:blipFill>
          <a:blip r:embed="rId1"/>
          <a:stretch>
            <a:fillRect/>
          </a:stretch>
        </p:blipFill>
        <p:spPr>
          <a:xfrm>
            <a:off x="7121524" y="55922"/>
            <a:ext cx="3878511" cy="1887522"/>
          </a:xfrm>
          <a:prstGeom prst="rect">
            <a:avLst/>
          </a:prstGeom>
          <a:noFill/>
          <a:ln w="9525">
            <a:noFill/>
          </a:ln>
        </p:spPr>
      </p:pic>
      <p:sp>
        <p:nvSpPr>
          <p:cNvPr id="9" name="TextBox 8"/>
          <p:cNvSpPr txBox="1"/>
          <p:nvPr/>
        </p:nvSpPr>
        <p:spPr>
          <a:xfrm>
            <a:off x="614494" y="993798"/>
            <a:ext cx="3227664" cy="730885"/>
          </a:xfrm>
          <a:prstGeom prst="rect">
            <a:avLst/>
          </a:prstGeom>
          <a:noFill/>
        </p:spPr>
        <p:txBody>
          <a:bodyPr wrap="square">
            <a:spAutoFit/>
          </a:bodyPr>
          <a:lstStyle/>
          <a:p>
            <a:pPr indent="266700" algn="just">
              <a:lnSpc>
                <a:spcPct val="130000"/>
              </a:lnSpc>
              <a:spcAft>
                <a:spcPts val="0"/>
              </a:spcAft>
            </a:pPr>
            <a:r>
              <a:rPr lang="en-US" sz="3200" b="1">
                <a:effectLst/>
                <a:latin typeface="Times New Roman" panose="02020603050405020304" pitchFamily="18" charset="0"/>
                <a:ea typeface="SimSun" panose="02010600030101010101" pitchFamily="2" charset="-122"/>
                <a:cs typeface="Times New Roman" panose="02020603050405020304" pitchFamily="18" charset="0"/>
              </a:rPr>
              <a:t>a/ </a:t>
            </a:r>
            <a:r>
              <a:rPr lang="en-US" sz="3200" b="1" u="sng">
                <a:effectLst/>
                <a:latin typeface="Times New Roman" panose="02020603050405020304" pitchFamily="18" charset="0"/>
                <a:ea typeface="SimSun" panose="02010600030101010101" pitchFamily="2" charset="-122"/>
                <a:cs typeface="Times New Roman" panose="02020603050405020304" pitchFamily="18" charset="0"/>
              </a:rPr>
              <a:t>Phát biểu:</a:t>
            </a:r>
            <a:endParaRPr lang="en-US" sz="320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11" name="TextBox 10"/>
          <p:cNvSpPr txBox="1"/>
          <p:nvPr/>
        </p:nvSpPr>
        <p:spPr>
          <a:xfrm>
            <a:off x="985520" y="1937385"/>
            <a:ext cx="10887075" cy="1568450"/>
          </a:xfrm>
          <a:prstGeom prst="rect">
            <a:avLst/>
          </a:prstGeom>
          <a:noFill/>
        </p:spPr>
        <p:txBody>
          <a:bodyPr wrap="square">
            <a:spAutoFit/>
          </a:bodyPr>
          <a:lstStyle/>
          <a:p>
            <a:r>
              <a:rPr lang="vi-VN" sz="3200" b="0" i="0">
                <a:solidFill>
                  <a:srgbClr val="000000"/>
                </a:solidFill>
                <a:effectLst/>
                <a:latin typeface="Times New Roman" panose="02020603050405020304" pitchFamily="18" charset="0"/>
                <a:cs typeface="Times New Roman" panose="02020603050405020304" pitchFamily="18" charset="0"/>
              </a:rPr>
              <a:t>Cường độ dòng điện chạy trong mạch điện kín tỉ lệ thuận với suất điện động của nguồn điện và tỉ lệ nghịch với điện trở toàn phần của mạch đó.</a:t>
            </a:r>
            <a:endParaRPr lang="vi-VN" sz="3200" b="0" i="0">
              <a:solidFill>
                <a:srgbClr val="000000"/>
              </a:solidFill>
              <a:effectLst/>
              <a:latin typeface="Times New Roman" panose="02020603050405020304" pitchFamily="18" charset="0"/>
              <a:cs typeface="Times New Roman" panose="02020603050405020304" pitchFamily="18" charset="0"/>
            </a:endParaRPr>
          </a:p>
        </p:txBody>
      </p:sp>
      <p:sp>
        <p:nvSpPr>
          <p:cNvPr id="12" name="Rectangle 1"/>
          <p:cNvSpPr>
            <a:spLocks noChangeArrowheads="1"/>
          </p:cNvSpPr>
          <p:nvPr/>
        </p:nvSpPr>
        <p:spPr bwMode="auto">
          <a:xfrm>
            <a:off x="-344805" y="3469005"/>
            <a:ext cx="5099050" cy="583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266700" algn="just" defTabSz="914400" rtl="0" eaLnBrk="0" fontAlgn="base" latinLnBrk="0" hangingPunct="0">
              <a:lnSpc>
                <a:spcPct val="100000"/>
              </a:lnSpc>
              <a:spcBef>
                <a:spcPct val="0"/>
              </a:spcBef>
              <a:spcAft>
                <a:spcPct val="0"/>
              </a:spcAft>
              <a:buClrTx/>
              <a:buSzTx/>
              <a:buFontTx/>
              <a:buNone/>
            </a:pPr>
            <a:r>
              <a:rPr kumimoji="0" lang="en-US" altLang="en-US" sz="32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en-US" sz="3200" b="1"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b/ </a:t>
            </a:r>
            <a:r>
              <a:rPr kumimoji="0" lang="en-US" altLang="en-US" sz="3200" b="1" i="0" u="sng"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Công thức</a:t>
            </a:r>
            <a:endParaRPr kumimoji="0" lang="en-US" altLang="en-US" sz="3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3" name="Text Box 2"/>
          <p:cNvSpPr txBox="1"/>
          <p:nvPr/>
        </p:nvSpPr>
        <p:spPr>
          <a:xfrm>
            <a:off x="1456055" y="4137025"/>
            <a:ext cx="8303895" cy="3046095"/>
          </a:xfrm>
          <a:prstGeom prst="rect">
            <a:avLst/>
          </a:prstGeom>
          <a:noFill/>
        </p:spPr>
        <p:txBody>
          <a:bodyPr wrap="square" rtlCol="0">
            <a:spAutoFit/>
          </a:bodyPr>
          <a:p>
            <a:r>
              <a:rPr lang="en-US" sz="3200">
                <a:latin typeface="Times New Roman" panose="02020603050405020304" pitchFamily="18" charset="0"/>
                <a:cs typeface="Times New Roman" panose="02020603050405020304" pitchFamily="18" charset="0"/>
              </a:rPr>
              <a:t>Trong đó: </a:t>
            </a:r>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I là cường độ dòng điện trong mạch (A)</a:t>
            </a:r>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E là suất điện động cảu nguồn  (V)</a:t>
            </a:r>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R</a:t>
            </a:r>
            <a:r>
              <a:rPr lang="en-US" sz="3200" baseline="-25000">
                <a:latin typeface="Times New Roman" panose="02020603050405020304" pitchFamily="18" charset="0"/>
                <a:cs typeface="Times New Roman" panose="02020603050405020304" pitchFamily="18" charset="0"/>
              </a:rPr>
              <a:t>N</a:t>
            </a:r>
            <a:r>
              <a:rPr lang="en-US" sz="3200">
                <a:latin typeface="Times New Roman" panose="02020603050405020304" pitchFamily="18" charset="0"/>
                <a:cs typeface="Times New Roman" panose="02020603050405020304" pitchFamily="18" charset="0"/>
              </a:rPr>
              <a:t> là điện trở tương đương mạch ngoài (Ω)</a:t>
            </a:r>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r là điện trở trong (Ω)</a:t>
            </a:r>
            <a:endParaRPr lang="en-US" sz="3200">
              <a:latin typeface="Times New Roman" panose="02020603050405020304" pitchFamily="18" charset="0"/>
              <a:cs typeface="Times New Roman" panose="02020603050405020304" pitchFamily="18" charset="0"/>
            </a:endParaRPr>
          </a:p>
          <a:p>
            <a:endParaRPr lang="en-US" sz="3200">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6" name="Text Box 5"/>
              <p:cNvSpPr txBox="1"/>
              <p:nvPr/>
            </p:nvSpPr>
            <p:spPr>
              <a:xfrm>
                <a:off x="6127750" y="3254375"/>
                <a:ext cx="1882775" cy="1013460"/>
              </a:xfrm>
              <a:prstGeom prst="rect">
                <a:avLst/>
              </a:prstGeom>
              <a:noFill/>
            </p:spPr>
            <p:txBody>
              <a:bodyPr wrap="none" rtlCol="0" anchor="t">
                <a:spAutoFit/>
              </a:bodyPr>
              <a:p>
                <a:r>
                  <a:rPr lang="en-US" sz="3200">
                    <a:latin typeface="Times New Roman" panose="02020603050405020304" pitchFamily="18" charset="0"/>
                    <a:cs typeface="Times New Roman" panose="02020603050405020304" pitchFamily="18" charset="0"/>
                    <a:sym typeface="+mn-ea"/>
                  </a:rPr>
                  <a:t>I = </a:t>
                </a:r>
                <a14:m>
                  <m:oMathPara xmlns:m="http://schemas.openxmlformats.org/officeDocument/2006/math">
                    <m:oMathParaPr>
                      <m:jc m:val="centerGroup"/>
                    </m:oMathParaPr>
                    <m:oMath xmlns:m="http://schemas.openxmlformats.org/officeDocument/2006/math">
                      <m:f>
                        <m:fPr>
                          <m:ctrlPr>
                            <a:rPr lang="en-US" sz="3200" i="1">
                              <a:latin typeface="Cambria Math" panose="02040503050406030204" pitchFamily="18" charset="0"/>
                              <a:cs typeface="Cambria Math" panose="02040503050406030204" pitchFamily="18" charset="0"/>
                            </a:rPr>
                          </m:ctrlPr>
                        </m:fPr>
                        <m:num>
                          <m:r>
                            <a:rPr lang="en-US" sz="3200" i="1">
                              <a:latin typeface="Cambria Math" panose="02040503050406030204" pitchFamily="18" charset="0"/>
                              <a:cs typeface="Cambria Math" panose="02040503050406030204" pitchFamily="18" charset="0"/>
                            </a:rPr>
                            <m:t>𝐸</m:t>
                          </m:r>
                        </m:num>
                        <m:den>
                          <m:r>
                            <a:rPr lang="en-US" sz="3200" i="1">
                              <a:latin typeface="Cambria Math" panose="02040503050406030204" pitchFamily="18" charset="0"/>
                              <a:cs typeface="Cambria Math" panose="02040503050406030204" pitchFamily="18" charset="0"/>
                            </a:rPr>
                            <m:t>𝑅</m:t>
                          </m:r>
                          <m:r>
                            <a:rPr lang="en-US" sz="3200" i="1" baseline="-25000">
                              <a:latin typeface="Cambria Math" panose="02040503050406030204" pitchFamily="18" charset="0"/>
                              <a:cs typeface="Cambria Math" panose="02040503050406030204" pitchFamily="18" charset="0"/>
                            </a:rPr>
                            <m:t>𝑁</m:t>
                          </m:r>
                          <m:r>
                            <a:rPr lang="en-US" sz="3200" i="1">
                              <a:latin typeface="Cambria Math" panose="02040503050406030204" pitchFamily="18" charset="0"/>
                              <a:ea typeface="MS Mincho" charset="0"/>
                              <a:cs typeface="Cambria Math" panose="02040503050406030204" pitchFamily="18" charset="0"/>
                            </a:rPr>
                            <m:t>+</m:t>
                          </m:r>
                          <m:r>
                            <a:rPr lang="en-US" sz="3200" i="1">
                              <a:latin typeface="Cambria Math" panose="02040503050406030204" pitchFamily="18" charset="0"/>
                              <a:cs typeface="Cambria Math" panose="02040503050406030204" pitchFamily="18" charset="0"/>
                            </a:rPr>
                            <m:t>𝑟</m:t>
                          </m:r>
                        </m:den>
                      </m:f>
                    </m:oMath>
                  </m:oMathPara>
                </a14:m>
                <a:endParaRPr lang="en-US" sz="3200"/>
              </a:p>
            </p:txBody>
          </p:sp>
        </mc:Choice>
        <mc:Fallback>
          <p:sp>
            <p:nvSpPr>
              <p:cNvPr id="6" name="Text Box 5"/>
              <p:cNvSpPr txBox="1">
                <a:spLocks noRot="1" noChangeAspect="1" noMove="1" noResize="1" noEditPoints="1" noAdjustHandles="1" noChangeArrowheads="1" noChangeShapeType="1" noTextEdit="1"/>
              </p:cNvSpPr>
              <p:nvPr/>
            </p:nvSpPr>
            <p:spPr>
              <a:xfrm>
                <a:off x="6127750" y="3254375"/>
                <a:ext cx="1882775" cy="1013460"/>
              </a:xfrm>
              <a:prstGeom prst="rect">
                <a:avLst/>
              </a:prstGeom>
              <a:blipFill rotWithShape="1">
                <a:blip r:embed="rId2"/>
                <a:stretch>
                  <a:fillRect r="-101" b="-2632"/>
                </a:stretch>
              </a:blipFill>
            </p:spPr>
            <p:txBody>
              <a:bodyPr/>
              <a:lstStyle/>
              <a:p>
                <a:r>
                  <a:rPr lang="en-US" alt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1">
                                            <p:txEl>
                                              <p:pRg st="0" end="0"/>
                                            </p:txEl>
                                          </p:spTgt>
                                        </p:tgtEl>
                                        <p:attrNameLst>
                                          <p:attrName>style.visibility</p:attrName>
                                        </p:attrNameLst>
                                      </p:cBhvr>
                                      <p:to>
                                        <p:strVal val="visible"/>
                                      </p:to>
                                    </p:set>
                                    <p:animEffect transition="in" filter="box(in)">
                                      <p:cBhvr>
                                        <p:cTn id="22" dur="2000"/>
                                        <p:tgtEl>
                                          <p:spTgt spid="11">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Effect transition="in" filter="wipe(down)">
                                      <p:cBhvr>
                                        <p:cTn id="31" dur="500"/>
                                        <p:tgtEl>
                                          <p:spTgt spid="6">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8" presetClass="entr" presetSubtype="12" fill="hold" nodeType="clickEffect">
                                  <p:stCondLst>
                                    <p:cond delay="0"/>
                                  </p:stCondLst>
                                  <p:childTnLst>
                                    <p:set>
                                      <p:cBhvr>
                                        <p:cTn id="35" dur="1" fill="hold">
                                          <p:stCondLst>
                                            <p:cond delay="0"/>
                                          </p:stCondLst>
                                        </p:cTn>
                                        <p:tgtEl>
                                          <p:spTgt spid="3">
                                            <p:txEl>
                                              <p:pRg st="0" end="0"/>
                                            </p:txEl>
                                          </p:spTgt>
                                        </p:tgtEl>
                                        <p:attrNameLst>
                                          <p:attrName>style.visibility</p:attrName>
                                        </p:attrNameLst>
                                      </p:cBhvr>
                                      <p:to>
                                        <p:strVal val="visible"/>
                                      </p:to>
                                    </p:set>
                                    <p:animEffect transition="in" filter="strips(downLeft)">
                                      <p:cBhvr>
                                        <p:cTn id="36" dur="500"/>
                                        <p:tgtEl>
                                          <p:spTgt spid="3">
                                            <p:txEl>
                                              <p:pRg st="0" end="0"/>
                                            </p:txEl>
                                          </p:spTgt>
                                        </p:tgtEl>
                                      </p:cBhvr>
                                    </p:animEffect>
                                  </p:childTnLst>
                                </p:cTn>
                              </p:par>
                              <p:par>
                                <p:cTn id="37" presetID="18" presetClass="entr" presetSubtype="12" fill="hold" nodeType="with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animEffect transition="in" filter="strips(downLeft)">
                                      <p:cBhvr>
                                        <p:cTn id="39" dur="500"/>
                                        <p:tgtEl>
                                          <p:spTgt spid="3">
                                            <p:txEl>
                                              <p:pRg st="1" end="1"/>
                                            </p:txEl>
                                          </p:spTgt>
                                        </p:tgtEl>
                                      </p:cBhvr>
                                    </p:animEffect>
                                  </p:childTnLst>
                                </p:cTn>
                              </p:par>
                              <p:par>
                                <p:cTn id="40" presetID="18" presetClass="entr" presetSubtype="12" fill="hold" nodeType="withEffect">
                                  <p:stCondLst>
                                    <p:cond delay="0"/>
                                  </p:stCondLst>
                                  <p:childTnLst>
                                    <p:set>
                                      <p:cBhvr>
                                        <p:cTn id="41" dur="1" fill="hold">
                                          <p:stCondLst>
                                            <p:cond delay="0"/>
                                          </p:stCondLst>
                                        </p:cTn>
                                        <p:tgtEl>
                                          <p:spTgt spid="3">
                                            <p:txEl>
                                              <p:pRg st="2" end="2"/>
                                            </p:txEl>
                                          </p:spTgt>
                                        </p:tgtEl>
                                        <p:attrNameLst>
                                          <p:attrName>style.visibility</p:attrName>
                                        </p:attrNameLst>
                                      </p:cBhvr>
                                      <p:to>
                                        <p:strVal val="visible"/>
                                      </p:to>
                                    </p:set>
                                    <p:animEffect transition="in" filter="strips(downLeft)">
                                      <p:cBhvr>
                                        <p:cTn id="42" dur="500"/>
                                        <p:tgtEl>
                                          <p:spTgt spid="3">
                                            <p:txEl>
                                              <p:pRg st="2" end="2"/>
                                            </p:txEl>
                                          </p:spTgt>
                                        </p:tgtEl>
                                      </p:cBhvr>
                                    </p:animEffect>
                                  </p:childTnLst>
                                </p:cTn>
                              </p:par>
                              <p:par>
                                <p:cTn id="43" presetID="18" presetClass="entr" presetSubtype="12" fill="hold" nodeType="withEffect">
                                  <p:stCondLst>
                                    <p:cond delay="0"/>
                                  </p:stCondLst>
                                  <p:childTnLst>
                                    <p:set>
                                      <p:cBhvr>
                                        <p:cTn id="44" dur="1" fill="hold">
                                          <p:stCondLst>
                                            <p:cond delay="0"/>
                                          </p:stCondLst>
                                        </p:cTn>
                                        <p:tgtEl>
                                          <p:spTgt spid="3">
                                            <p:txEl>
                                              <p:pRg st="3" end="3"/>
                                            </p:txEl>
                                          </p:spTgt>
                                        </p:tgtEl>
                                        <p:attrNameLst>
                                          <p:attrName>style.visibility</p:attrName>
                                        </p:attrNameLst>
                                      </p:cBhvr>
                                      <p:to>
                                        <p:strVal val="visible"/>
                                      </p:to>
                                    </p:set>
                                    <p:animEffect transition="in" filter="strips(downLeft)">
                                      <p:cBhvr>
                                        <p:cTn id="45" dur="500"/>
                                        <p:tgtEl>
                                          <p:spTgt spid="3">
                                            <p:txEl>
                                              <p:pRg st="3" end="3"/>
                                            </p:txEl>
                                          </p:spTgt>
                                        </p:tgtEl>
                                      </p:cBhvr>
                                    </p:animEffect>
                                  </p:childTnLst>
                                </p:cTn>
                              </p:par>
                              <p:par>
                                <p:cTn id="46" presetID="18" presetClass="entr" presetSubtype="12" fill="hold" nodeType="with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strips(downLeft)">
                                      <p:cBhvr>
                                        <p:cTn id="4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9" grpId="0"/>
      <p:bldP spid="9" grpId="1"/>
      <p:bldP spid="12" grpId="0" bldLvl="0" animBg="1"/>
      <p:bldP spid="12"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p:sp>
        <p:nvSpPr>
          <p:cNvPr id="100" name="Text Box 99"/>
          <p:cNvSpPr txBox="1"/>
          <p:nvPr/>
        </p:nvSpPr>
        <p:spPr>
          <a:xfrm>
            <a:off x="1639570" y="169545"/>
            <a:ext cx="6539865" cy="1076325"/>
          </a:xfrm>
          <a:prstGeom prst="rect">
            <a:avLst/>
          </a:prstGeom>
          <a:noFill/>
          <a:ln w="9525">
            <a:noFill/>
          </a:ln>
        </p:spPr>
        <p:txBody>
          <a:bodyPr wrap="square">
            <a:spAutoFit/>
          </a:bodyPr>
          <a:p>
            <a:pPr marL="457200" indent="-457200"/>
            <a:r>
              <a:rPr lang="en-US" sz="3200" b="1">
                <a:solidFill>
                  <a:schemeClr val="accent1">
                    <a:lumMod val="50000"/>
                  </a:schemeClr>
                </a:solidFill>
                <a:latin typeface="Times New Roman" panose="02020603050405020304" pitchFamily="18" charset="0"/>
                <a:ea typeface="SimSun" panose="02010600030101010101" pitchFamily="2" charset="-122"/>
              </a:rPr>
              <a:t>III . Nhận xét :</a:t>
            </a:r>
            <a:r>
              <a:rPr lang="en-US" sz="3200" b="1">
                <a:solidFill>
                  <a:schemeClr val="accent1">
                    <a:lumMod val="50000"/>
                  </a:schemeClr>
                </a:solidFill>
                <a:latin typeface="Times New Roman" panose="02020603050405020304" pitchFamily="18" charset="0"/>
                <a:ea typeface="SimSun" panose="02010600030101010101" pitchFamily="2" charset="-122"/>
              </a:rPr>
              <a:t>a.  Hiện tượng đoản mạch</a:t>
            </a:r>
            <a:endParaRPr lang="en-US" sz="3200" b="1">
              <a:solidFill>
                <a:schemeClr val="accent1">
                  <a:lumMod val="50000"/>
                </a:schemeClr>
              </a:solidFill>
              <a:latin typeface="Times New Roman" panose="02020603050405020304" pitchFamily="18" charset="0"/>
              <a:ea typeface="SimSun" panose="02010600030101010101" pitchFamily="2" charset="-122"/>
            </a:endParaRPr>
          </a:p>
        </p:txBody>
      </p:sp>
      <mc:AlternateContent xmlns:mc="http://schemas.openxmlformats.org/markup-compatibility/2006">
        <mc:Choice xmlns:a14="http://schemas.microsoft.com/office/drawing/2010/main" Requires="a14">
          <p:sp>
            <p:nvSpPr>
              <p:cNvPr id="4" name="Text Box 3"/>
              <p:cNvSpPr txBox="1"/>
              <p:nvPr/>
            </p:nvSpPr>
            <p:spPr>
              <a:xfrm>
                <a:off x="1177290" y="1608455"/>
                <a:ext cx="10260965" cy="1772285"/>
              </a:xfrm>
              <a:prstGeom prst="rect">
                <a:avLst/>
              </a:prstGeom>
              <a:noFill/>
              <a:ln w="9525">
                <a:noFill/>
              </a:ln>
            </p:spPr>
            <p:txBody>
              <a:bodyPr wrap="square">
                <a:spAutoFit/>
              </a:bodyPr>
              <a:p>
                <a:pPr indent="0"/>
                <a:r>
                  <a:rPr lang="en-US" sz="3200" b="0">
                    <a:latin typeface="Times New Roman" panose="02020603050405020304" pitchFamily="18" charset="0"/>
                    <a:ea typeface="SimSun" panose="02010600030101010101" pitchFamily="2" charset="-122"/>
                  </a:rPr>
                  <a:t>Khi cường độ dòng điện chạy trong mạch điện chính đạt giá trị cực đại thì  R</a:t>
                </a:r>
                <a:r>
                  <a:rPr lang="en-US" sz="3200" b="0" baseline="-25000">
                    <a:latin typeface="Times New Roman" panose="02020603050405020304" pitchFamily="18" charset="0"/>
                    <a:ea typeface="SimSun" panose="02010600030101010101" pitchFamily="2" charset="-122"/>
                  </a:rPr>
                  <a:t>N</a:t>
                </a:r>
                <a:r>
                  <a:rPr lang="en-US" sz="3200" b="0">
                    <a:latin typeface="Times New Roman" panose="02020603050405020304" pitchFamily="18" charset="0"/>
                    <a:ea typeface="SimSun" panose="02010600030101010101" pitchFamily="2" charset="-122"/>
                  </a:rPr>
                  <a:t> =0 và I </a:t>
                </a:r>
                <a:r>
                  <a:rPr lang="en-US" sz="3200" b="0">
                    <a:latin typeface="Times New Roman" panose="02020603050405020304" pitchFamily="18" charset="0"/>
                    <a:ea typeface="SimSun" panose="02010600030101010101" pitchFamily="2" charset="-122"/>
                    <a:cs typeface="Times New Roman" panose="02020603050405020304" pitchFamily="18" charset="0"/>
                  </a:rPr>
                  <a:t>= </a:t>
                </a:r>
                <a14:m>
                  <m:oMath xmlns:m="http://schemas.openxmlformats.org/officeDocument/2006/math">
                    <m:f>
                      <m:fPr>
                        <m:ctrlPr>
                          <a:rPr lang="en-US" sz="3200" b="0" i="1">
                            <a:latin typeface="Cambria Math" panose="02040503050406030204" pitchFamily="18" charset="0"/>
                            <a:ea typeface="SimSun" panose="02010600030101010101" pitchFamily="2" charset="-122"/>
                            <a:cs typeface="Cambria Math" panose="02040503050406030204" pitchFamily="18" charset="0"/>
                          </a:rPr>
                        </m:ctrlPr>
                      </m:fPr>
                      <m:num>
                        <m:r>
                          <a:rPr lang="en-US" sz="3200" b="0" i="1">
                            <a:latin typeface="Cambria Math" panose="02040503050406030204" pitchFamily="18" charset="0"/>
                            <a:ea typeface="SimSun" panose="02010600030101010101" pitchFamily="2" charset="-122"/>
                            <a:cs typeface="Cambria Math" panose="02040503050406030204" pitchFamily="18" charset="0"/>
                          </a:rPr>
                          <m:t>𝐸</m:t>
                        </m:r>
                      </m:num>
                      <m:den>
                        <m:r>
                          <a:rPr lang="en-US" sz="3200" b="0" i="1">
                            <a:latin typeface="Cambria Math" panose="02040503050406030204" pitchFamily="18" charset="0"/>
                            <a:ea typeface="SimSun" panose="02010600030101010101" pitchFamily="2" charset="-122"/>
                            <a:cs typeface="Cambria Math" panose="02040503050406030204" pitchFamily="18" charset="0"/>
                          </a:rPr>
                          <m:t>𝑟</m:t>
                        </m:r>
                      </m:den>
                    </m:f>
                  </m:oMath>
                </a14:m>
                <a:r>
                  <a:rPr lang="en-US" sz="3200">
                    <a:latin typeface="Times New Roman" panose="02020603050405020304" pitchFamily="18" charset="0"/>
                    <a:cs typeface="Times New Roman" panose="02020603050405020304" pitchFamily="18" charset="0"/>
                  </a:rPr>
                  <a:t> Lúc đó ta nói rằng nguồn điện bị đoản mạch.</a:t>
                </a:r>
                <a:endParaRPr lang="en-US" sz="3200">
                  <a:latin typeface="Times New Roman" panose="02020603050405020304" pitchFamily="18" charset="0"/>
                  <a:cs typeface="Times New Roman" panose="02020603050405020304" pitchFamily="18" charset="0"/>
                </a:endParaRPr>
              </a:p>
            </p:txBody>
          </p:sp>
        </mc:Choice>
        <mc:Fallback>
          <p:sp>
            <p:nvSpPr>
              <p:cNvPr id="4" name="Text Box 3"/>
              <p:cNvSpPr txBox="1">
                <a:spLocks noRot="1" noChangeAspect="1" noMove="1" noResize="1" noEditPoints="1" noAdjustHandles="1" noChangeArrowheads="1" noChangeShapeType="1" noTextEdit="1"/>
              </p:cNvSpPr>
              <p:nvPr/>
            </p:nvSpPr>
            <p:spPr>
              <a:xfrm>
                <a:off x="1177290" y="1608455"/>
                <a:ext cx="10260965" cy="1772285"/>
              </a:xfrm>
              <a:prstGeom prst="rect">
                <a:avLst/>
              </a:prstGeom>
              <a:blipFill rotWithShape="1">
                <a:blip r:embed="rId1"/>
                <a:stretch>
                  <a:fillRect/>
                </a:stretch>
              </a:blipFill>
              <a:ln w="9525">
                <a:noFill/>
              </a:ln>
            </p:spPr>
            <p:txBody>
              <a:bodyPr/>
              <a:lstStyle/>
              <a:p>
                <a:r>
                  <a:rPr lang="en-US" altLang="en-US">
                    <a:noFill/>
                  </a:rPr>
                  <a:t> </a:t>
                </a:r>
              </a:p>
            </p:txBody>
          </p:sp>
        </mc:Fallback>
      </mc:AlternateContent>
      <p:sp>
        <p:nvSpPr>
          <p:cNvPr id="5" name="Text Box 4"/>
          <p:cNvSpPr txBox="1"/>
          <p:nvPr/>
        </p:nvSpPr>
        <p:spPr>
          <a:xfrm>
            <a:off x="1639570" y="3637280"/>
            <a:ext cx="6240145" cy="583565"/>
          </a:xfrm>
          <a:prstGeom prst="rect">
            <a:avLst/>
          </a:prstGeom>
          <a:noFill/>
          <a:ln w="9525">
            <a:noFill/>
          </a:ln>
        </p:spPr>
        <p:txBody>
          <a:bodyPr wrap="square">
            <a:spAutoFit/>
          </a:bodyPr>
          <a:p>
            <a:pPr marL="228600" indent="-228600"/>
            <a:r>
              <a:rPr lang="en-US" sz="3200" b="1">
                <a:solidFill>
                  <a:schemeClr val="accent1">
                    <a:lumMod val="50000"/>
                  </a:schemeClr>
                </a:solidFill>
                <a:latin typeface="Times New Roman" panose="02020603050405020304" pitchFamily="18" charset="0"/>
                <a:ea typeface="SimSun" panose="02010600030101010101" pitchFamily="2" charset="-122"/>
              </a:rPr>
              <a:t>b.  Hiệu suất của nguồn điện</a:t>
            </a:r>
            <a:endParaRPr lang="en-US" sz="3200" b="1">
              <a:solidFill>
                <a:schemeClr val="accent1">
                  <a:lumMod val="50000"/>
                </a:schemeClr>
              </a:solidFill>
              <a:latin typeface="Times New Roman" panose="02020603050405020304" pitchFamily="18" charset="0"/>
              <a:ea typeface="SimSun" panose="02010600030101010101" pitchFamily="2" charset="-122"/>
            </a:endParaRPr>
          </a:p>
        </p:txBody>
      </p:sp>
      <mc:AlternateContent xmlns:mc="http://schemas.openxmlformats.org/markup-compatibility/2006">
        <mc:Choice xmlns:a14="http://schemas.microsoft.com/office/drawing/2010/main" Requires="a14">
          <p:sp>
            <p:nvSpPr>
              <p:cNvPr id="6" name="Text Box 5"/>
              <p:cNvSpPr txBox="1"/>
              <p:nvPr/>
            </p:nvSpPr>
            <p:spPr>
              <a:xfrm>
                <a:off x="1410335" y="4413885"/>
                <a:ext cx="9371965" cy="789940"/>
              </a:xfrm>
              <a:prstGeom prst="rect">
                <a:avLst/>
              </a:prstGeom>
              <a:noFill/>
            </p:spPr>
            <p:txBody>
              <a:bodyPr wrap="square" rtlCol="0">
                <a:spAutoFit/>
              </a:bodyPr>
              <a:p>
                <a:r>
                  <a:rPr lang="en-US" sz="3200">
                    <a:latin typeface="Times New Roman" panose="02020603050405020304" pitchFamily="18" charset="0"/>
                    <a:cs typeface="Times New Roman" panose="02020603050405020304" pitchFamily="18" charset="0"/>
                  </a:rPr>
                  <a:t>Công thức hiệu suất của nguồn điện: H = </a:t>
                </a:r>
                <a14:m>
                  <m:oMath xmlns:m="http://schemas.openxmlformats.org/officeDocument/2006/math">
                    <m:f>
                      <m:fPr>
                        <m:ctrlPr>
                          <a:rPr lang="en-US" sz="3200" i="1">
                            <a:latin typeface="Cambria Math" panose="02040503050406030204" pitchFamily="18" charset="0"/>
                            <a:cs typeface="Cambria Math" panose="02040503050406030204" pitchFamily="18" charset="0"/>
                          </a:rPr>
                        </m:ctrlPr>
                      </m:fPr>
                      <m:num>
                        <m:sSub>
                          <m:sSubPr>
                            <m:ctrlPr>
                              <a:rPr lang="en-US" sz="3200" i="1">
                                <a:latin typeface="Cambria Math" panose="02040503050406030204" pitchFamily="18" charset="0"/>
                                <a:cs typeface="Cambria Math" panose="02040503050406030204" pitchFamily="18" charset="0"/>
                              </a:rPr>
                            </m:ctrlPr>
                          </m:sSubPr>
                          <m:e>
                            <m:r>
                              <a:rPr lang="en-US" sz="3200" i="1">
                                <a:latin typeface="Cambria Math" panose="02040503050406030204" pitchFamily="18" charset="0"/>
                                <a:cs typeface="Cambria Math" panose="02040503050406030204" pitchFamily="18" charset="0"/>
                              </a:rPr>
                              <m:t>𝐴</m:t>
                            </m:r>
                          </m:e>
                          <m:sub>
                            <m:r>
                              <a:rPr lang="en-US" sz="3200" i="1">
                                <a:latin typeface="Cambria Math" panose="02040503050406030204" pitchFamily="18" charset="0"/>
                                <a:cs typeface="Cambria Math" panose="02040503050406030204" pitchFamily="18" charset="0"/>
                              </a:rPr>
                              <m:t>𝑐𝑖</m:t>
                            </m:r>
                          </m:sub>
                        </m:sSub>
                      </m:num>
                      <m:den>
                        <m:r>
                          <a:rPr lang="en-US" sz="3200" i="1">
                            <a:latin typeface="Cambria Math" panose="02040503050406030204" pitchFamily="18" charset="0"/>
                            <a:cs typeface="Cambria Math" panose="02040503050406030204" pitchFamily="18" charset="0"/>
                          </a:rPr>
                          <m:t>𝐴</m:t>
                        </m:r>
                      </m:den>
                    </m:f>
                  </m:oMath>
                </a14:m>
                <a:r>
                  <a:rPr lang="en-US" sz="3200">
                    <a:latin typeface="Times New Roman" panose="02020603050405020304" pitchFamily="18" charset="0"/>
                    <a:cs typeface="Times New Roman" panose="02020603050405020304" pitchFamily="18" charset="0"/>
                  </a:rPr>
                  <a:t>.</a:t>
                </a:r>
                <a14:m>
                  <m:oMath xmlns:m="http://schemas.openxmlformats.org/officeDocument/2006/math">
                    <m:f>
                      <m:fPr>
                        <m:ctrlPr>
                          <a:rPr lang="en-US" sz="3200" i="1">
                            <a:latin typeface="Cambria Math" panose="02040503050406030204" pitchFamily="18" charset="0"/>
                            <a:cs typeface="Cambria Math" panose="02040503050406030204" pitchFamily="18" charset="0"/>
                          </a:rPr>
                        </m:ctrlPr>
                      </m:fPr>
                      <m:num>
                        <m:sSub>
                          <m:sSubPr>
                            <m:ctrlPr>
                              <a:rPr lang="en-US" sz="3200" i="1">
                                <a:latin typeface="Cambria Math" panose="02040503050406030204" pitchFamily="18" charset="0"/>
                                <a:cs typeface="Cambria Math" panose="02040503050406030204" pitchFamily="18" charset="0"/>
                              </a:rPr>
                            </m:ctrlPr>
                          </m:sSubPr>
                          <m:e>
                            <m:r>
                              <a:rPr lang="en-US" sz="3200" i="1">
                                <a:latin typeface="Cambria Math" panose="02040503050406030204" pitchFamily="18" charset="0"/>
                                <a:cs typeface="Cambria Math" panose="02040503050406030204" pitchFamily="18" charset="0"/>
                              </a:rPr>
                              <m:t>𝑈</m:t>
                            </m:r>
                          </m:e>
                          <m:sub>
                            <m:r>
                              <a:rPr lang="en-US" sz="3200" i="1">
                                <a:latin typeface="Cambria Math" panose="02040503050406030204" pitchFamily="18" charset="0"/>
                                <a:cs typeface="Cambria Math" panose="02040503050406030204" pitchFamily="18" charset="0"/>
                              </a:rPr>
                              <m:t>𝑁</m:t>
                            </m:r>
                          </m:sub>
                        </m:sSub>
                        <m:r>
                          <a:rPr lang="en-US" sz="3200" i="1">
                            <a:latin typeface="Cambria Math" panose="02040503050406030204" pitchFamily="18" charset="0"/>
                            <a:cs typeface="Cambria Math" panose="02040503050406030204" pitchFamily="18" charset="0"/>
                          </a:rPr>
                          <m:t>𝐼𝑡</m:t>
                        </m:r>
                      </m:num>
                      <m:den>
                        <m:r>
                          <a:rPr lang="en-US" sz="3200" i="1">
                            <a:latin typeface="Cambria Math" panose="02040503050406030204" pitchFamily="18" charset="0"/>
                            <a:cs typeface="Cambria Math" panose="02040503050406030204" pitchFamily="18" charset="0"/>
                          </a:rPr>
                          <m:t>𝐸𝐼𝑡</m:t>
                        </m:r>
                      </m:den>
                    </m:f>
                  </m:oMath>
                </a14:m>
                <a:r>
                  <a:rPr lang="en-US" sz="3200">
                    <a:latin typeface="Times New Roman" panose="02020603050405020304" pitchFamily="18" charset="0"/>
                    <a:cs typeface="Times New Roman" panose="02020603050405020304" pitchFamily="18" charset="0"/>
                  </a:rPr>
                  <a:t> = </a:t>
                </a:r>
                <a14:m>
                  <m:oMath xmlns:m="http://schemas.openxmlformats.org/officeDocument/2006/math">
                    <m:f>
                      <m:fPr>
                        <m:ctrlPr>
                          <a:rPr lang="en-US" sz="3200" i="1">
                            <a:latin typeface="Cambria Math" panose="02040503050406030204" pitchFamily="18" charset="0"/>
                            <a:cs typeface="Cambria Math" panose="02040503050406030204" pitchFamily="18" charset="0"/>
                          </a:rPr>
                        </m:ctrlPr>
                      </m:fPr>
                      <m:num>
                        <m:r>
                          <a:rPr lang="en-US" sz="3200" i="1">
                            <a:latin typeface="Cambria Math" panose="02040503050406030204" pitchFamily="18" charset="0"/>
                            <a:cs typeface="Cambria Math" panose="02040503050406030204" pitchFamily="18" charset="0"/>
                          </a:rPr>
                          <m:t>𝑈</m:t>
                        </m:r>
                        <m:r>
                          <a:rPr lang="en-US" sz="3200" i="1" baseline="-25000">
                            <a:latin typeface="Cambria Math" panose="02040503050406030204" pitchFamily="18" charset="0"/>
                            <a:cs typeface="Cambria Math" panose="02040503050406030204" pitchFamily="18" charset="0"/>
                          </a:rPr>
                          <m:t>𝑁</m:t>
                        </m:r>
                      </m:num>
                      <m:den>
                        <m:r>
                          <a:rPr lang="en-US" sz="3200" i="1">
                            <a:latin typeface="Cambria Math" panose="02040503050406030204" pitchFamily="18" charset="0"/>
                            <a:cs typeface="Cambria Math" panose="02040503050406030204" pitchFamily="18" charset="0"/>
                          </a:rPr>
                          <m:t>𝐸</m:t>
                        </m:r>
                      </m:den>
                    </m:f>
                  </m:oMath>
                </a14:m>
                <a:endParaRPr lang="en-US" sz="3200">
                  <a:latin typeface="Times New Roman" panose="02020603050405020304" pitchFamily="18" charset="0"/>
                  <a:cs typeface="Times New Roman" panose="02020603050405020304" pitchFamily="18" charset="0"/>
                </a:endParaRPr>
              </a:p>
            </p:txBody>
          </p:sp>
        </mc:Choice>
        <mc:Fallback>
          <p:sp>
            <p:nvSpPr>
              <p:cNvPr id="6" name="Text Box 5"/>
              <p:cNvSpPr txBox="1">
                <a:spLocks noRot="1" noChangeAspect="1" noMove="1" noResize="1" noEditPoints="1" noAdjustHandles="1" noChangeArrowheads="1" noChangeShapeType="1" noTextEdit="1"/>
              </p:cNvSpPr>
              <p:nvPr/>
            </p:nvSpPr>
            <p:spPr>
              <a:xfrm>
                <a:off x="1410335" y="4413885"/>
                <a:ext cx="9371965" cy="789940"/>
              </a:xfrm>
              <a:prstGeom prst="rect">
                <a:avLst/>
              </a:prstGeom>
              <a:blipFill rotWithShape="1">
                <a:blip r:embed="rId2"/>
                <a:stretch>
                  <a:fillRect b="-3698"/>
                </a:stretch>
              </a:blipFill>
            </p:spPr>
            <p:txBody>
              <a:bodyPr/>
              <a:lstStyle/>
              <a:p>
                <a:r>
                  <a:rPr lang="en-US" altLang="en-US">
                    <a:noFill/>
                  </a:rPr>
                  <a:t> </a:t>
                </a:r>
              </a:p>
            </p:txBody>
          </p:sp>
        </mc:Fallback>
      </mc:AlternateContent>
      <mc:AlternateContent xmlns:mc="http://schemas.openxmlformats.org/markup-compatibility/2006">
        <mc:Choice xmlns:a14="http://schemas.microsoft.com/office/drawing/2010/main" Requires="a14">
          <p:sp>
            <p:nvSpPr>
              <p:cNvPr id="7" name="Text Box 6"/>
              <p:cNvSpPr txBox="1"/>
              <p:nvPr/>
            </p:nvSpPr>
            <p:spPr>
              <a:xfrm>
                <a:off x="1437640" y="5396865"/>
                <a:ext cx="8284845" cy="795655"/>
              </a:xfrm>
              <a:prstGeom prst="rect">
                <a:avLst/>
              </a:prstGeom>
              <a:noFill/>
            </p:spPr>
            <p:txBody>
              <a:bodyPr wrap="square" rtlCol="0">
                <a:spAutoFit/>
              </a:bodyPr>
              <a:p>
                <a:r>
                  <a:rPr lang="en-US" sz="3200">
                    <a:latin typeface="Times New Roman" panose="02020603050405020304" pitchFamily="18" charset="0"/>
                    <a:cs typeface="Times New Roman" panose="02020603050405020304" pitchFamily="18" charset="0"/>
                  </a:rPr>
                  <a:t>Nếu mạch ngoài chỉ có điện trở R</a:t>
                </a:r>
                <a:r>
                  <a:rPr lang="en-US" sz="3200" baseline="-25000">
                    <a:latin typeface="Times New Roman" panose="02020603050405020304" pitchFamily="18" charset="0"/>
                    <a:cs typeface="Times New Roman" panose="02020603050405020304" pitchFamily="18" charset="0"/>
                  </a:rPr>
                  <a:t>N</a:t>
                </a:r>
                <a:r>
                  <a:rPr lang="en-US" sz="3200">
                    <a:latin typeface="Times New Roman" panose="02020603050405020304" pitchFamily="18" charset="0"/>
                    <a:cs typeface="Times New Roman" panose="02020603050405020304" pitchFamily="18" charset="0"/>
                  </a:rPr>
                  <a:t>: H = </a:t>
                </a:r>
                <a14:m>
                  <m:oMath xmlns:m="http://schemas.openxmlformats.org/officeDocument/2006/math">
                    <m:f>
                      <m:fPr>
                        <m:ctrlPr>
                          <a:rPr lang="en-US" sz="3200">
                            <a:latin typeface="Cambria Math" panose="02040503050406030204" pitchFamily="18" charset="0"/>
                            <a:cs typeface="Cambria Math" panose="02040503050406030204" pitchFamily="18" charset="0"/>
                          </a:rPr>
                        </m:ctrlPr>
                      </m:fPr>
                      <m:num>
                        <m:r>
                          <m:rPr>
                            <m:sty m:val="p"/>
                          </m:rPr>
                          <a:rPr lang="en-US" sz="3200">
                            <a:latin typeface="Cambria Math" panose="02040503050406030204" pitchFamily="18" charset="0"/>
                            <a:cs typeface="Cambria Math" panose="02040503050406030204" pitchFamily="18" charset="0"/>
                          </a:rPr>
                          <m:t>R</m:t>
                        </m:r>
                        <m:r>
                          <m:rPr>
                            <m:sty m:val="p"/>
                          </m:rPr>
                          <a:rPr lang="en-US" sz="3200" baseline="-25000">
                            <a:latin typeface="Cambria Math" panose="02040503050406030204" pitchFamily="18" charset="0"/>
                            <a:cs typeface="Cambria Math" panose="02040503050406030204" pitchFamily="18" charset="0"/>
                          </a:rPr>
                          <m:t>N</m:t>
                        </m:r>
                      </m:num>
                      <m:den>
                        <m:r>
                          <m:rPr>
                            <m:sty m:val="p"/>
                          </m:rPr>
                          <a:rPr lang="en-US" sz="3200">
                            <a:latin typeface="Cambria Math" panose="02040503050406030204" pitchFamily="18" charset="0"/>
                            <a:cs typeface="Cambria Math" panose="02040503050406030204" pitchFamily="18" charset="0"/>
                          </a:rPr>
                          <m:t>R</m:t>
                        </m:r>
                        <m:r>
                          <m:rPr>
                            <m:sty m:val="p"/>
                          </m:rPr>
                          <a:rPr lang="en-US" sz="3200" baseline="-25000">
                            <a:latin typeface="Cambria Math" panose="02040503050406030204" pitchFamily="18" charset="0"/>
                            <a:cs typeface="Cambria Math" panose="02040503050406030204" pitchFamily="18" charset="0"/>
                          </a:rPr>
                          <m:t>N</m:t>
                        </m:r>
                        <m:r>
                          <a:rPr lang="en-US" sz="3200">
                            <a:latin typeface="Cambria Math" panose="02040503050406030204" pitchFamily="18" charset="0"/>
                            <a:ea typeface="MS Mincho" charset="0"/>
                            <a:cs typeface="Cambria Math" panose="02040503050406030204" pitchFamily="18" charset="0"/>
                          </a:rPr>
                          <m:t>+</m:t>
                        </m:r>
                        <m:r>
                          <m:rPr>
                            <m:sty m:val="p"/>
                          </m:rPr>
                          <a:rPr lang="en-US" sz="3200">
                            <a:latin typeface="Cambria Math" panose="02040503050406030204" pitchFamily="18" charset="0"/>
                            <a:cs typeface="Cambria Math" panose="02040503050406030204" pitchFamily="18" charset="0"/>
                          </a:rPr>
                          <m:t>r</m:t>
                        </m:r>
                      </m:den>
                    </m:f>
                  </m:oMath>
                </a14:m>
                <a:r>
                  <a:rPr lang="en-US" sz="3200">
                    <a:latin typeface="Times New Roman" panose="02020603050405020304" pitchFamily="18" charset="0"/>
                    <a:cs typeface="Times New Roman" panose="02020603050405020304" pitchFamily="18" charset="0"/>
                  </a:rPr>
                  <a:t> </a:t>
                </a:r>
                <a:endParaRPr lang="en-US" sz="3200">
                  <a:latin typeface="Times New Roman" panose="02020603050405020304" pitchFamily="18" charset="0"/>
                  <a:cs typeface="Times New Roman" panose="02020603050405020304" pitchFamily="18" charset="0"/>
                </a:endParaRPr>
              </a:p>
            </p:txBody>
          </p:sp>
        </mc:Choice>
        <mc:Fallback>
          <p:sp>
            <p:nvSpPr>
              <p:cNvPr id="7" name="Text Box 6"/>
              <p:cNvSpPr txBox="1">
                <a:spLocks noRot="1" noChangeAspect="1" noMove="1" noResize="1" noEditPoints="1" noAdjustHandles="1" noChangeArrowheads="1" noChangeShapeType="1" noTextEdit="1"/>
              </p:cNvSpPr>
              <p:nvPr/>
            </p:nvSpPr>
            <p:spPr>
              <a:xfrm>
                <a:off x="1437640" y="5396865"/>
                <a:ext cx="8284845" cy="795655"/>
              </a:xfrm>
              <a:prstGeom prst="rect">
                <a:avLst/>
              </a:prstGeom>
              <a:blipFill rotWithShape="1">
                <a:blip r:embed="rId3"/>
                <a:stretch>
                  <a:fillRect b="-3671"/>
                </a:stretch>
              </a:blipFill>
            </p:spPr>
            <p:txBody>
              <a:bodyPr/>
              <a:lstStyle/>
              <a:p>
                <a:r>
                  <a:rPr lang="en-US" alt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Effect transition="in" filter="box(in)">
                                      <p:cBhvr>
                                        <p:cTn id="7" dur="2000"/>
                                        <p:tgtEl>
                                          <p:spTgt spid="10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9"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0" fill="hold"/>
                                        <p:tgtEl>
                                          <p:spTgt spid="4"/>
                                        </p:tgtEl>
                                        <p:attrNameLst>
                                          <p:attrName>ppt_w</p:attrName>
                                        </p:attrNameLst>
                                      </p:cBhvr>
                                      <p:tavLst>
                                        <p:tav tm="0" fmla="#ppt_w*sin(2.5*pi*$)">
                                          <p:val>
                                            <p:fltVal val="0"/>
                                          </p:val>
                                        </p:tav>
                                        <p:tav tm="100000">
                                          <p:val>
                                            <p:fltVal val="1"/>
                                          </p:val>
                                        </p:tav>
                                      </p:tavLst>
                                    </p:anim>
                                    <p:anim calcmode="lin" valueType="num">
                                      <p:cBhvr>
                                        <p:cTn id="13" dur="5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strips(downLeft)">
                                      <p:cBhvr>
                                        <p:cTn id="18" dur="500"/>
                                        <p:tgtEl>
                                          <p:spTgt spid="4">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box(in)">
                                      <p:cBhvr>
                                        <p:cTn id="23" dur="20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wipe(down)">
                                      <p:cBhvr>
                                        <p:cTn id="28" dur="5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6">
                                            <p:txEl>
                                              <p:pRg st="0" end="0"/>
                                            </p:txEl>
                                          </p:spTgt>
                                        </p:tgtEl>
                                        <p:attrNameLst>
                                          <p:attrName>style.visibility</p:attrName>
                                        </p:attrNameLst>
                                      </p:cBhvr>
                                      <p:to>
                                        <p:strVal val="visible"/>
                                      </p:to>
                                    </p:set>
                                    <p:animEffect transition="in" filter="blinds(horizontal)">
                                      <p:cBhvr>
                                        <p:cTn id="33" dur="500"/>
                                        <p:tgtEl>
                                          <p:spTgt spid="6">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8" presetClass="entr" presetSubtype="12" fill="hold" nodeType="clickEffect">
                                  <p:stCondLst>
                                    <p:cond delay="0"/>
                                  </p:stCondLst>
                                  <p:childTnLst>
                                    <p:set>
                                      <p:cBhvr>
                                        <p:cTn id="37" dur="1" fill="hold">
                                          <p:stCondLst>
                                            <p:cond delay="0"/>
                                          </p:stCondLst>
                                        </p:cTn>
                                        <p:tgtEl>
                                          <p:spTgt spid="7">
                                            <p:txEl>
                                              <p:pRg st="0" end="0"/>
                                            </p:txEl>
                                          </p:spTgt>
                                        </p:tgtEl>
                                        <p:attrNameLst>
                                          <p:attrName>style.visibility</p:attrName>
                                        </p:attrNameLst>
                                      </p:cBhvr>
                                      <p:to>
                                        <p:strVal val="visible"/>
                                      </p:to>
                                    </p:set>
                                    <p:animEffect transition="in" filter="strips(downLeft)">
                                      <p:cBhvr>
                                        <p:cTn id="38"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5" grpId="1"/>
      <p:bldP spid="6" grpId="0"/>
      <p:bldP spid="6" grpId="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p:sp>
        <p:nvSpPr>
          <p:cNvPr id="100" name="Text Box 99"/>
          <p:cNvSpPr txBox="1"/>
          <p:nvPr/>
        </p:nvSpPr>
        <p:spPr>
          <a:xfrm>
            <a:off x="895985" y="1069340"/>
            <a:ext cx="10399395" cy="206121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p>
            <a:pPr indent="0"/>
            <a:r>
              <a:rPr lang="en-US" sz="3200" b="1">
                <a:latin typeface="Times New Roman" panose="02020603050405020304" pitchFamily="18" charset="0"/>
                <a:ea typeface="SimSun" panose="02010600030101010101" pitchFamily="2" charset="-122"/>
              </a:rPr>
              <a:t>Ví dụ 1: </a:t>
            </a:r>
            <a:r>
              <a:rPr lang="en-US" sz="3200" b="0">
                <a:latin typeface="Times New Roman" panose="02020603050405020304" pitchFamily="18" charset="0"/>
                <a:cs typeface="Helvetica" charset="0"/>
              </a:rPr>
              <a:t>Một pin có số ghi trên vỏ là 1,5V và có điện trở trong là 1 Ω. Mắc một bóng đèn có ghi điện trở R = 4 Ω vào hai cực của pin này để thành mạch điện kín. Tính cường độ dòng điện chạy qua đèn khi đó và hiệu điện thế giữa hai đầu của nó.</a:t>
            </a:r>
            <a:endParaRPr lang="en-US" sz="3200"/>
          </a:p>
        </p:txBody>
      </p:sp>
      <p:sp>
        <p:nvSpPr>
          <p:cNvPr id="4" name="TextBox 3"/>
          <p:cNvSpPr txBox="1"/>
          <p:nvPr/>
        </p:nvSpPr>
        <p:spPr>
          <a:xfrm>
            <a:off x="4084320" y="210185"/>
            <a:ext cx="4713605" cy="583565"/>
          </a:xfrm>
          <a:prstGeom prst="rect">
            <a:avLst/>
          </a:prstGeom>
          <a:noFill/>
        </p:spPr>
        <p:txBody>
          <a:bodyPr wrap="square" rtlCol="0">
            <a:spAutoFit/>
          </a:bodyPr>
          <a:p>
            <a:r>
              <a:rPr lang="en-US" sz="3200" b="1">
                <a:solidFill>
                  <a:srgbClr val="C00000"/>
                </a:solidFill>
                <a:latin typeface="Times New Roman" panose="02020603050405020304" pitchFamily="18" charset="0"/>
                <a:cs typeface="Times New Roman" panose="02020603050405020304" pitchFamily="18" charset="0"/>
              </a:rPr>
              <a:t>BÀI TẬP VẬN DỤNG:</a:t>
            </a:r>
            <a:endParaRPr lang="en-US" sz="3200" b="1">
              <a:solidFill>
                <a:srgbClr val="C00000"/>
              </a:solidFill>
              <a:latin typeface="Times New Roman" panose="02020603050405020304" pitchFamily="18" charset="0"/>
              <a:cs typeface="Times New Roman" panose="02020603050405020304" pitchFamily="18" charset="0"/>
            </a:endParaRPr>
          </a:p>
        </p:txBody>
      </p:sp>
      <p:sp>
        <p:nvSpPr>
          <p:cNvPr id="5" name="Text Box 4"/>
          <p:cNvSpPr txBox="1"/>
          <p:nvPr/>
        </p:nvSpPr>
        <p:spPr>
          <a:xfrm>
            <a:off x="1646555" y="3232785"/>
            <a:ext cx="1717040" cy="3538220"/>
          </a:xfrm>
          <a:prstGeom prst="rect">
            <a:avLst/>
          </a:prstGeom>
          <a:noFill/>
        </p:spPr>
        <p:txBody>
          <a:bodyPr wrap="square" rtlCol="0">
            <a:spAutoFit/>
          </a:bodyPr>
          <a:p>
            <a:r>
              <a:rPr lang="en-US" sz="3200">
                <a:latin typeface="Times New Roman" panose="02020603050405020304" pitchFamily="18" charset="0"/>
                <a:cs typeface="Times New Roman" panose="02020603050405020304" pitchFamily="18" charset="0"/>
              </a:rPr>
              <a:t>Tóm tắt:</a:t>
            </a:r>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E = 1,5V</a:t>
            </a:r>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r = 1</a:t>
            </a:r>
            <a:r>
              <a:rPr lang="en-US" sz="3200">
                <a:latin typeface="Times New Roman" panose="02020603050405020304" pitchFamily="18" charset="0"/>
                <a:cs typeface="Times New Roman" panose="02020603050405020304" pitchFamily="18" charset="0"/>
                <a:sym typeface="+mn-ea"/>
              </a:rPr>
              <a:t>Ω</a:t>
            </a:r>
            <a:endParaRPr lang="en-US" sz="3200">
              <a:latin typeface="Times New Roman" panose="02020603050405020304" pitchFamily="18" charset="0"/>
              <a:cs typeface="Times New Roman" panose="02020603050405020304" pitchFamily="18" charset="0"/>
              <a:sym typeface="+mn-ea"/>
            </a:endParaRPr>
          </a:p>
          <a:p>
            <a:r>
              <a:rPr lang="en-US" sz="3200">
                <a:latin typeface="Times New Roman" panose="02020603050405020304" pitchFamily="18" charset="0"/>
                <a:cs typeface="Times New Roman" panose="02020603050405020304" pitchFamily="18" charset="0"/>
                <a:sym typeface="+mn-ea"/>
              </a:rPr>
              <a:t>R= 4Ω</a:t>
            </a:r>
            <a:endParaRPr lang="en-US" sz="3200">
              <a:latin typeface="Times New Roman" panose="02020603050405020304" pitchFamily="18" charset="0"/>
              <a:cs typeface="Times New Roman" panose="02020603050405020304" pitchFamily="18" charset="0"/>
              <a:sym typeface="+mn-ea"/>
            </a:endParaRPr>
          </a:p>
          <a:p>
            <a:r>
              <a:rPr lang="en-US" sz="3200">
                <a:latin typeface="Times New Roman" panose="02020603050405020304" pitchFamily="18" charset="0"/>
                <a:cs typeface="Times New Roman" panose="02020603050405020304" pitchFamily="18" charset="0"/>
                <a:sym typeface="+mn-ea"/>
              </a:rPr>
              <a:t>I = ?A</a:t>
            </a:r>
            <a:endParaRPr lang="en-US" sz="3200">
              <a:latin typeface="Times New Roman" panose="02020603050405020304" pitchFamily="18" charset="0"/>
              <a:cs typeface="Times New Roman" panose="02020603050405020304" pitchFamily="18" charset="0"/>
              <a:sym typeface="+mn-ea"/>
            </a:endParaRPr>
          </a:p>
          <a:p>
            <a:r>
              <a:rPr lang="en-US" sz="3200">
                <a:latin typeface="Times New Roman" panose="02020603050405020304" pitchFamily="18" charset="0"/>
                <a:cs typeface="Times New Roman" panose="02020603050405020304" pitchFamily="18" charset="0"/>
                <a:sym typeface="+mn-ea"/>
              </a:rPr>
              <a:t>U =? V</a:t>
            </a:r>
            <a:endParaRPr lang="en-US" sz="3200">
              <a:latin typeface="Times New Roman" panose="02020603050405020304" pitchFamily="18" charset="0"/>
              <a:cs typeface="Times New Roman" panose="02020603050405020304" pitchFamily="18" charset="0"/>
            </a:endParaRPr>
          </a:p>
          <a:p>
            <a:endParaRPr lang="en-US" sz="3200">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6" name="Text Box 5"/>
              <p:cNvSpPr txBox="1"/>
              <p:nvPr/>
            </p:nvSpPr>
            <p:spPr>
              <a:xfrm>
                <a:off x="4169410" y="3232785"/>
                <a:ext cx="6791960" cy="3357245"/>
              </a:xfrm>
              <a:prstGeom prst="rect">
                <a:avLst/>
              </a:prstGeom>
              <a:noFill/>
            </p:spPr>
            <p:txBody>
              <a:bodyPr wrap="square" rtlCol="0">
                <a:spAutoFit/>
              </a:bodyPr>
              <a:p>
                <a:r>
                  <a:rPr lang="en-US" sz="3200">
                    <a:latin typeface="Times New Roman" panose="02020603050405020304" pitchFamily="18" charset="0"/>
                    <a:cs typeface="Times New Roman" panose="02020603050405020304" pitchFamily="18" charset="0"/>
                  </a:rPr>
                  <a:t>Giải:</a:t>
                </a:r>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Cường độ dòng điện chạy qua đèn:</a:t>
                </a:r>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 I = </a:t>
                </a:r>
                <a14:m>
                  <m:oMath xmlns:m="http://schemas.openxmlformats.org/officeDocument/2006/math">
                    <m:f>
                      <m:fPr>
                        <m:ctrlPr>
                          <a:rPr lang="en-US" sz="3600" i="1">
                            <a:latin typeface="Cambria Math" panose="02040503050406030204" pitchFamily="18" charset="0"/>
                            <a:cs typeface="Cambria Math" panose="02040503050406030204" pitchFamily="18" charset="0"/>
                          </a:rPr>
                        </m:ctrlPr>
                      </m:fPr>
                      <m:num>
                        <m:r>
                          <a:rPr lang="en-US" sz="3600" i="1">
                            <a:latin typeface="Cambria Math" panose="02040503050406030204" pitchFamily="18" charset="0"/>
                            <a:cs typeface="Cambria Math" panose="02040503050406030204" pitchFamily="18" charset="0"/>
                          </a:rPr>
                          <m:t>𝐸</m:t>
                        </m:r>
                      </m:num>
                      <m:den>
                        <m:r>
                          <a:rPr lang="en-US" sz="3600" i="1">
                            <a:latin typeface="Cambria Math" panose="02040503050406030204" pitchFamily="18" charset="0"/>
                            <a:cs typeface="Cambria Math" panose="02040503050406030204" pitchFamily="18" charset="0"/>
                          </a:rPr>
                          <m:t>𝑅</m:t>
                        </m:r>
                        <m:r>
                          <a:rPr lang="en-US" sz="3600" i="1" baseline="-25000">
                            <a:latin typeface="Cambria Math" panose="02040503050406030204" pitchFamily="18" charset="0"/>
                            <a:cs typeface="Cambria Math" panose="02040503050406030204" pitchFamily="18" charset="0"/>
                          </a:rPr>
                          <m:t>𝑁</m:t>
                        </m:r>
                        <m:r>
                          <a:rPr lang="en-US" sz="3600" i="1">
                            <a:latin typeface="Cambria Math" panose="02040503050406030204" pitchFamily="18" charset="0"/>
                            <a:ea typeface="MS Mincho" charset="0"/>
                            <a:cs typeface="Cambria Math" panose="02040503050406030204" pitchFamily="18" charset="0"/>
                          </a:rPr>
                          <m:t>+</m:t>
                        </m:r>
                        <m:r>
                          <a:rPr lang="en-US" sz="3600" i="1">
                            <a:latin typeface="Cambria Math" panose="02040503050406030204" pitchFamily="18" charset="0"/>
                            <a:cs typeface="Cambria Math" panose="02040503050406030204" pitchFamily="18" charset="0"/>
                          </a:rPr>
                          <m:t>𝑟</m:t>
                        </m:r>
                      </m:den>
                    </m:f>
                  </m:oMath>
                </a14:m>
                <a:r>
                  <a:rPr lang="en-US" sz="3600">
                    <a:latin typeface="Times New Roman" panose="02020603050405020304" pitchFamily="18" charset="0"/>
                    <a:cs typeface="Times New Roman" panose="02020603050405020304" pitchFamily="18" charset="0"/>
                  </a:rPr>
                  <a:t> = </a:t>
                </a:r>
                <a14:m>
                  <m:oMath xmlns:m="http://schemas.openxmlformats.org/officeDocument/2006/math">
                    <m:f>
                      <m:fPr>
                        <m:ctrlPr>
                          <a:rPr lang="en-US" sz="3600" i="1">
                            <a:latin typeface="Cambria Math" panose="02040503050406030204" pitchFamily="18" charset="0"/>
                            <a:cs typeface="Cambria Math" panose="02040503050406030204" pitchFamily="18" charset="0"/>
                          </a:rPr>
                        </m:ctrlPr>
                      </m:fPr>
                      <m:num>
                        <m:r>
                          <a:rPr lang="en-US" sz="3600" i="1">
                            <a:latin typeface="Cambria Math" panose="02040503050406030204" pitchFamily="18" charset="0"/>
                            <a:cs typeface="Cambria Math" panose="02040503050406030204" pitchFamily="18" charset="0"/>
                          </a:rPr>
                          <m:t>1</m:t>
                        </m:r>
                        <m:r>
                          <a:rPr lang="en-US" sz="3600" i="1">
                            <a:latin typeface="Cambria Math" panose="02040503050406030204" pitchFamily="18" charset="0"/>
                            <a:cs typeface="Cambria Math" panose="02040503050406030204" pitchFamily="18" charset="0"/>
                          </a:rPr>
                          <m:t>,</m:t>
                        </m:r>
                        <m:r>
                          <a:rPr lang="en-US" sz="3600" i="1">
                            <a:latin typeface="Cambria Math" panose="02040503050406030204" pitchFamily="18" charset="0"/>
                            <a:cs typeface="Cambria Math" panose="02040503050406030204" pitchFamily="18" charset="0"/>
                          </a:rPr>
                          <m:t>5</m:t>
                        </m:r>
                      </m:num>
                      <m:den>
                        <m:r>
                          <a:rPr lang="en-US" sz="3600" i="1">
                            <a:latin typeface="Cambria Math" panose="02040503050406030204" pitchFamily="18" charset="0"/>
                            <a:cs typeface="Cambria Math" panose="02040503050406030204" pitchFamily="18" charset="0"/>
                          </a:rPr>
                          <m:t>4</m:t>
                        </m:r>
                        <m:r>
                          <a:rPr lang="en-US" sz="3600" i="1">
                            <a:latin typeface="Cambria Math" panose="02040503050406030204" pitchFamily="18" charset="0"/>
                            <a:cs typeface="Cambria Math" panose="02040503050406030204" pitchFamily="18" charset="0"/>
                          </a:rPr>
                          <m:t>+</m:t>
                        </m:r>
                        <m:r>
                          <a:rPr lang="en-US" sz="3600" i="1">
                            <a:latin typeface="Cambria Math" panose="02040503050406030204" pitchFamily="18" charset="0"/>
                            <a:cs typeface="Cambria Math" panose="02040503050406030204" pitchFamily="18" charset="0"/>
                          </a:rPr>
                          <m:t>1</m:t>
                        </m:r>
                      </m:den>
                    </m:f>
                  </m:oMath>
                </a14:m>
                <a:r>
                  <a:rPr lang="en-US" sz="3200">
                    <a:latin typeface="Times New Roman" panose="02020603050405020304" pitchFamily="18" charset="0"/>
                    <a:cs typeface="Times New Roman" panose="02020603050405020304" pitchFamily="18" charset="0"/>
                  </a:rPr>
                  <a:t> = 0,3A</a:t>
                </a:r>
                <a:endParaRPr lang="en-US" sz="3200">
                  <a:latin typeface="Times New Roman" panose="02020603050405020304" pitchFamily="18" charset="0"/>
                  <a:cs typeface="Times New Roman" panose="02020603050405020304" pitchFamily="18" charset="0"/>
                </a:endParaRPr>
              </a:p>
              <a:p>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Hiệu điện thế giữa hai đầu bóng đèn</a:t>
                </a:r>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U = I.R = 0,3.4 = 1,2V</a:t>
                </a:r>
                <a:endParaRPr lang="en-US" sz="3200">
                  <a:latin typeface="Times New Roman" panose="02020603050405020304" pitchFamily="18" charset="0"/>
                  <a:cs typeface="Times New Roman" panose="02020603050405020304" pitchFamily="18" charset="0"/>
                </a:endParaRPr>
              </a:p>
            </p:txBody>
          </p:sp>
        </mc:Choice>
        <mc:Fallback>
          <p:sp>
            <p:nvSpPr>
              <p:cNvPr id="6" name="Text Box 5"/>
              <p:cNvSpPr txBox="1">
                <a:spLocks noRot="1" noChangeAspect="1" noMove="1" noResize="1" noEditPoints="1" noAdjustHandles="1" noChangeArrowheads="1" noChangeShapeType="1" noTextEdit="1"/>
              </p:cNvSpPr>
              <p:nvPr/>
            </p:nvSpPr>
            <p:spPr>
              <a:xfrm>
                <a:off x="4169410" y="3232785"/>
                <a:ext cx="6791960" cy="3357245"/>
              </a:xfrm>
              <a:prstGeom prst="rect">
                <a:avLst/>
              </a:prstGeom>
              <a:blipFill rotWithShape="1">
                <a:blip r:embed="rId1"/>
                <a:stretch>
                  <a:fillRect/>
                </a:stretch>
              </a:blipFill>
            </p:spPr>
            <p:txBody>
              <a:bodyPr/>
              <a:lstStyle/>
              <a:p>
                <a:r>
                  <a:rPr lang="en-US" alt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Effect transition="in" filter="strips(downLeft)">
                                      <p:cBhvr>
                                        <p:cTn id="7" dur="500"/>
                                        <p:tgtEl>
                                          <p:spTgt spid="100"/>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strips(downLeft)">
                                      <p:cBhvr>
                                        <p:cTn id="12" dur="500"/>
                                        <p:tgtEl>
                                          <p:spTgt spid="5">
                                            <p:txEl>
                                              <p:pRg st="0" end="0"/>
                                            </p:txEl>
                                          </p:spTgt>
                                        </p:tgtEl>
                                      </p:cBhvr>
                                    </p:animEffect>
                                  </p:childTnLst>
                                </p:cTn>
                              </p:par>
                              <p:par>
                                <p:cTn id="13" presetID="18" presetClass="entr" presetSubtype="12" fill="hold"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strips(downLeft)">
                                      <p:cBhvr>
                                        <p:cTn id="15" dur="500"/>
                                        <p:tgtEl>
                                          <p:spTgt spid="5">
                                            <p:txEl>
                                              <p:pRg st="1" end="1"/>
                                            </p:txEl>
                                          </p:spTgt>
                                        </p:tgtEl>
                                      </p:cBhvr>
                                    </p:animEffect>
                                  </p:childTnLst>
                                </p:cTn>
                              </p:par>
                              <p:par>
                                <p:cTn id="16" presetID="18" presetClass="entr" presetSubtype="12" fill="hold" nodeType="with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Effect transition="in" filter="strips(downLeft)">
                                      <p:cBhvr>
                                        <p:cTn id="18" dur="500"/>
                                        <p:tgtEl>
                                          <p:spTgt spid="5">
                                            <p:txEl>
                                              <p:pRg st="2" end="2"/>
                                            </p:txEl>
                                          </p:spTgt>
                                        </p:tgtEl>
                                      </p:cBhvr>
                                    </p:animEffect>
                                  </p:childTnLst>
                                </p:cTn>
                              </p:par>
                              <p:par>
                                <p:cTn id="19" presetID="18" presetClass="entr" presetSubtype="12" fill="hold" nodeType="with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strips(downLeft)">
                                      <p:cBhvr>
                                        <p:cTn id="21" dur="500"/>
                                        <p:tgtEl>
                                          <p:spTgt spid="5">
                                            <p:txEl>
                                              <p:pRg st="3" end="3"/>
                                            </p:txEl>
                                          </p:spTgt>
                                        </p:tgtEl>
                                      </p:cBhvr>
                                    </p:animEffect>
                                  </p:childTnLst>
                                </p:cTn>
                              </p:par>
                              <p:par>
                                <p:cTn id="22" presetID="18" presetClass="entr" presetSubtype="12" fill="hold" nodeType="withEffect">
                                  <p:stCondLst>
                                    <p:cond delay="0"/>
                                  </p:stCondLst>
                                  <p:childTnLst>
                                    <p:set>
                                      <p:cBhvr>
                                        <p:cTn id="23" dur="1" fill="hold">
                                          <p:stCondLst>
                                            <p:cond delay="0"/>
                                          </p:stCondLst>
                                        </p:cTn>
                                        <p:tgtEl>
                                          <p:spTgt spid="5">
                                            <p:txEl>
                                              <p:pRg st="4" end="4"/>
                                            </p:txEl>
                                          </p:spTgt>
                                        </p:tgtEl>
                                        <p:attrNameLst>
                                          <p:attrName>style.visibility</p:attrName>
                                        </p:attrNameLst>
                                      </p:cBhvr>
                                      <p:to>
                                        <p:strVal val="visible"/>
                                      </p:to>
                                    </p:set>
                                    <p:animEffect transition="in" filter="strips(downLeft)">
                                      <p:cBhvr>
                                        <p:cTn id="24" dur="500"/>
                                        <p:tgtEl>
                                          <p:spTgt spid="5">
                                            <p:txEl>
                                              <p:pRg st="4" end="4"/>
                                            </p:txEl>
                                          </p:spTgt>
                                        </p:tgtEl>
                                      </p:cBhvr>
                                    </p:animEffect>
                                  </p:childTnLst>
                                </p:cTn>
                              </p:par>
                              <p:par>
                                <p:cTn id="25" presetID="18" presetClass="entr" presetSubtype="12" fill="hold" nodeType="with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strips(downLeft)">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0" end="0"/>
                                            </p:txEl>
                                          </p:spTgt>
                                        </p:tgtEl>
                                        <p:attrNameLst>
                                          <p:attrName>style.visibility</p:attrName>
                                        </p:attrNameLst>
                                      </p:cBhvr>
                                      <p:to>
                                        <p:strVal val="visible"/>
                                      </p:to>
                                    </p:set>
                                    <p:animEffect transition="in" filter="box(in)">
                                      <p:cBhvr>
                                        <p:cTn id="32" dur="2000"/>
                                        <p:tgtEl>
                                          <p:spTgt spid="6">
                                            <p:txEl>
                                              <p:pRg st="0" end="0"/>
                                            </p:txEl>
                                          </p:spTgt>
                                        </p:tgtEl>
                                      </p:cBhvr>
                                    </p:animEffect>
                                  </p:childTnLst>
                                </p:cTn>
                              </p:par>
                              <p:par>
                                <p:cTn id="33" presetID="4" presetClass="entr" presetSubtype="16" fill="hold" nodeType="with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animEffect transition="in" filter="box(in)">
                                      <p:cBhvr>
                                        <p:cTn id="35" dur="2000"/>
                                        <p:tgtEl>
                                          <p:spTgt spid="6">
                                            <p:txEl>
                                              <p:pRg st="1" end="1"/>
                                            </p:txEl>
                                          </p:spTgt>
                                        </p:tgtEl>
                                      </p:cBhvr>
                                    </p:animEffect>
                                  </p:childTnLst>
                                </p:cTn>
                              </p:par>
                              <p:par>
                                <p:cTn id="36" presetID="4" presetClass="entr" presetSubtype="16" fill="hold" nodeType="withEffect">
                                  <p:stCondLst>
                                    <p:cond delay="0"/>
                                  </p:stCondLst>
                                  <p:childTnLst>
                                    <p:set>
                                      <p:cBhvr>
                                        <p:cTn id="37" dur="1" fill="hold">
                                          <p:stCondLst>
                                            <p:cond delay="0"/>
                                          </p:stCondLst>
                                        </p:cTn>
                                        <p:tgtEl>
                                          <p:spTgt spid="6">
                                            <p:txEl>
                                              <p:pRg st="2" end="2"/>
                                            </p:txEl>
                                          </p:spTgt>
                                        </p:tgtEl>
                                        <p:attrNameLst>
                                          <p:attrName>style.visibility</p:attrName>
                                        </p:attrNameLst>
                                      </p:cBhvr>
                                      <p:to>
                                        <p:strVal val="visible"/>
                                      </p:to>
                                    </p:set>
                                    <p:animEffect transition="in" filter="box(in)">
                                      <p:cBhvr>
                                        <p:cTn id="38" dur="2000"/>
                                        <p:tgtEl>
                                          <p:spTgt spid="6">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nodeType="clickEffect">
                                  <p:stCondLst>
                                    <p:cond delay="0"/>
                                  </p:stCondLst>
                                  <p:childTnLst>
                                    <p:set>
                                      <p:cBhvr>
                                        <p:cTn id="42" dur="1" fill="hold">
                                          <p:stCondLst>
                                            <p:cond delay="0"/>
                                          </p:stCondLst>
                                        </p:cTn>
                                        <p:tgtEl>
                                          <p:spTgt spid="6">
                                            <p:txEl>
                                              <p:pRg st="4" end="4"/>
                                            </p:txEl>
                                          </p:spTgt>
                                        </p:tgtEl>
                                        <p:attrNameLst>
                                          <p:attrName>style.visibility</p:attrName>
                                        </p:attrNameLst>
                                      </p:cBhvr>
                                      <p:to>
                                        <p:strVal val="visible"/>
                                      </p:to>
                                    </p:set>
                                    <p:animEffect transition="in" filter="wipe(down)">
                                      <p:cBhvr>
                                        <p:cTn id="43" dur="500"/>
                                        <p:tgtEl>
                                          <p:spTgt spid="6">
                                            <p:txEl>
                                              <p:pRg st="4" end="4"/>
                                            </p:txEl>
                                          </p:spTgt>
                                        </p:tgtEl>
                                      </p:cBhvr>
                                    </p:animEffect>
                                  </p:childTnLst>
                                </p:cTn>
                              </p:par>
                              <p:par>
                                <p:cTn id="44" presetID="22" presetClass="entr" presetSubtype="4" fill="hold" nodeType="withEffect">
                                  <p:stCondLst>
                                    <p:cond delay="0"/>
                                  </p:stCondLst>
                                  <p:childTnLst>
                                    <p:set>
                                      <p:cBhvr>
                                        <p:cTn id="45" dur="1" fill="hold">
                                          <p:stCondLst>
                                            <p:cond delay="0"/>
                                          </p:stCondLst>
                                        </p:cTn>
                                        <p:tgtEl>
                                          <p:spTgt spid="6">
                                            <p:txEl>
                                              <p:pRg st="5" end="5"/>
                                            </p:txEl>
                                          </p:spTgt>
                                        </p:tgtEl>
                                        <p:attrNameLst>
                                          <p:attrName>style.visibility</p:attrName>
                                        </p:attrNameLst>
                                      </p:cBhvr>
                                      <p:to>
                                        <p:strVal val="visible"/>
                                      </p:to>
                                    </p:set>
                                    <p:animEffect transition="in" filter="wipe(down)">
                                      <p:cBhvr>
                                        <p:cTn id="46"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bldLvl="0" animBg="1"/>
      <p:bldP spid="100"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p:sp>
        <p:nvSpPr>
          <p:cNvPr id="4" name="TextBox 3"/>
          <p:cNvSpPr txBox="1"/>
          <p:nvPr/>
        </p:nvSpPr>
        <p:spPr>
          <a:xfrm>
            <a:off x="3667760" y="622935"/>
            <a:ext cx="5012690" cy="583565"/>
          </a:xfrm>
          <a:prstGeom prst="rect">
            <a:avLst/>
          </a:prstGeom>
          <a:noFill/>
        </p:spPr>
        <p:txBody>
          <a:bodyPr wrap="square" rtlCol="0">
            <a:spAutoFit/>
          </a:bodyPr>
          <a:p>
            <a:r>
              <a:rPr lang="en-US" sz="3200" b="1">
                <a:solidFill>
                  <a:srgbClr val="C00000"/>
                </a:solidFill>
                <a:latin typeface="Times New Roman" panose="02020603050405020304" pitchFamily="18" charset="0"/>
                <a:cs typeface="Times New Roman" panose="02020603050405020304" pitchFamily="18" charset="0"/>
              </a:rPr>
              <a:t>BÀI TẬP VẬN DỤNG:</a:t>
            </a:r>
            <a:endParaRPr lang="en-US" sz="3200" b="1">
              <a:solidFill>
                <a:srgbClr val="C00000"/>
              </a:solidFill>
              <a:latin typeface="Times New Roman" panose="02020603050405020304" pitchFamily="18" charset="0"/>
              <a:cs typeface="Times New Roman" panose="02020603050405020304" pitchFamily="18" charset="0"/>
            </a:endParaRPr>
          </a:p>
        </p:txBody>
      </p:sp>
      <p:sp>
        <p:nvSpPr>
          <p:cNvPr id="100" name="Text Box 99"/>
          <p:cNvSpPr txBox="1"/>
          <p:nvPr/>
        </p:nvSpPr>
        <p:spPr>
          <a:xfrm>
            <a:off x="810260" y="1845310"/>
            <a:ext cx="10892790" cy="3046095"/>
          </a:xfrm>
          <a:prstGeom prst="rect">
            <a:avLst/>
          </a:prstGeom>
          <a:noFill/>
          <a:ln w="9525">
            <a:noFill/>
          </a:ln>
        </p:spPr>
        <p:txBody>
          <a:bodyPr wrap="square">
            <a:spAutoFit/>
          </a:bodyPr>
          <a:p>
            <a:pPr indent="0"/>
            <a:r>
              <a:rPr lang="en-US" sz="3200" b="1">
                <a:latin typeface="Times New Roman" panose="02020603050405020304" pitchFamily="18" charset="0"/>
                <a:ea typeface="SimSun" panose="02010600030101010101" pitchFamily="2" charset="-122"/>
              </a:rPr>
              <a:t>Ví dụ 2:</a:t>
            </a:r>
            <a:r>
              <a:rPr lang="en-US" sz="3200" b="0">
                <a:latin typeface="Times New Roman" panose="02020603050405020304" pitchFamily="18" charset="0"/>
                <a:ea typeface="SimSun" panose="02010600030101010101" pitchFamily="2" charset="-122"/>
              </a:rPr>
              <a:t> Mắc một điện trở 14 Ω vào hai cực của một nguồn điện có điện trở trong là 1 Ω thì hiệu điện thế giữa hai cực của nguồn là 8,4 V.a) Tính cường độ dòng điện chạy trong mạch và suất điện động của nguồn điện.b) Tính công suất mạch ngoài và công suất của nguồn điện khi đó.</a:t>
            </a:r>
            <a:endParaRPr lang="en-US" sz="3200" b="0">
              <a:latin typeface="Times New Roman" panose="02020603050405020304" pitchFamily="18" charset="0"/>
              <a:ea typeface="SimSun"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Effect transition="in" filter="strips(downLeft)">
                                      <p:cBhvr>
                                        <p:cTn id="7" dur="5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4697</Words>
  <Application>WPS Presentation</Application>
  <PresentationFormat>Widescreen</PresentationFormat>
  <Paragraphs>162</Paragraphs>
  <Slides>16</Slides>
  <Notes>0</Notes>
  <HiddenSlides>0</HiddenSlides>
  <MMClips>0</MMClips>
  <ScaleCrop>false</ScaleCrop>
  <HeadingPairs>
    <vt:vector size="6" baseType="variant">
      <vt:variant>
        <vt:lpstr>已用的字体</vt:lpstr>
      </vt:variant>
      <vt:variant>
        <vt:i4>18</vt:i4>
      </vt:variant>
      <vt:variant>
        <vt:lpstr>主题</vt:lpstr>
      </vt:variant>
      <vt:variant>
        <vt:i4>1</vt:i4>
      </vt:variant>
      <vt:variant>
        <vt:lpstr>幻灯片标题</vt:lpstr>
      </vt:variant>
      <vt:variant>
        <vt:i4>16</vt:i4>
      </vt:variant>
    </vt:vector>
  </HeadingPairs>
  <TitlesOfParts>
    <vt:vector size="35" baseType="lpstr">
      <vt:lpstr>Arial</vt:lpstr>
      <vt:lpstr>SimSun</vt:lpstr>
      <vt:lpstr>Wingdings</vt:lpstr>
      <vt:lpstr>Times New Roman</vt:lpstr>
      <vt:lpstr>Calibri</vt:lpstr>
      <vt:lpstr>Symbol</vt:lpstr>
      <vt:lpstr>Cambria Math</vt:lpstr>
      <vt:lpstr>Microsoft YaHei</vt:lpstr>
      <vt:lpstr>Arial Unicode MS</vt:lpstr>
      <vt:lpstr>Calibri Light</vt:lpstr>
      <vt:lpstr>MS Mincho</vt:lpstr>
      <vt:lpstr>UTM Scriptina KT</vt:lpstr>
      <vt:lpstr>BrushScript</vt:lpstr>
      <vt:lpstr>Informal Roman</vt:lpstr>
      <vt:lpstr>Californian FB</vt:lpstr>
      <vt:lpstr>Brush Script MT</vt:lpstr>
      <vt:lpstr>Helvetica</vt:lpstr>
      <vt:lpstr>Symbol</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ASUS</cp:lastModifiedBy>
  <cp:revision>7</cp:revision>
  <dcterms:created xsi:type="dcterms:W3CDTF">2021-11-05T07:34:00Z</dcterms:created>
  <dcterms:modified xsi:type="dcterms:W3CDTF">2021-11-05T14:31:43Z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E0ABE567EBC04354AF87BBE8A5C15D06</vt:lpwstr>
  </property>
  <property fmtid="{D5CDD505-2E9C-101B-9397-08002B2CF9AE}" pid="3" name="KSOProductBuildVer">
    <vt:lpwstr>1033-11.2.0.10351</vt:lpwstr>
  </property>
</Properties>
</file>